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media/image33.jpg" ContentType="image/png"/>
  <Override PartName="/ppt/media/image34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226" r:id="rId2"/>
    <p:sldId id="2351" r:id="rId3"/>
    <p:sldId id="2330" r:id="rId4"/>
    <p:sldId id="2355" r:id="rId5"/>
    <p:sldId id="2357" r:id="rId6"/>
    <p:sldId id="2359" r:id="rId7"/>
    <p:sldId id="2358" r:id="rId8"/>
    <p:sldId id="2360" r:id="rId9"/>
    <p:sldId id="2361" r:id="rId10"/>
    <p:sldId id="2317" r:id="rId11"/>
    <p:sldId id="2362" r:id="rId12"/>
    <p:sldId id="2363" r:id="rId13"/>
    <p:sldId id="2368" r:id="rId14"/>
    <p:sldId id="2333" r:id="rId15"/>
    <p:sldId id="2364" r:id="rId16"/>
    <p:sldId id="2365" r:id="rId17"/>
    <p:sldId id="2366" r:id="rId18"/>
    <p:sldId id="2367" r:id="rId19"/>
    <p:sldId id="2374" r:id="rId20"/>
    <p:sldId id="2318" r:id="rId21"/>
    <p:sldId id="2369" r:id="rId22"/>
    <p:sldId id="2371" r:id="rId23"/>
    <p:sldId id="2370" r:id="rId24"/>
    <p:sldId id="2372" r:id="rId25"/>
    <p:sldId id="2373" r:id="rId26"/>
    <p:sldId id="2375" r:id="rId27"/>
    <p:sldId id="2348" r:id="rId2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69" d="100"/>
          <a:sy n="69" d="100"/>
        </p:scale>
        <p:origin x="368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E6AB7B-7FBB-43CF-A910-8CA247743678}" type="datetimeFigureOut">
              <a:rPr lang="zh-CN" altLang="en-US" smtClean="0"/>
              <a:t>2018/11/30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F7556A-5A3A-455C-9148-5702708A5F4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11008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00901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3x3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的卷积操作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最大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2×2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的池化操作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F7556A-5A3A-455C-9148-5702708A5F42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13629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1CBF2B-855A-467B-A953-113F6FE1EE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35DBC91-414D-41EE-BA6F-A1331DC869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30F1FB7-6F92-4234-BA4B-FF0F729496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687FF-6BB8-4854-ADE0-41569E32F9F3}" type="datetimeFigureOut">
              <a:rPr lang="zh-CN" altLang="en-US" smtClean="0"/>
              <a:t>2018/11/30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8281C01-5378-4FB3-AAA4-1B417EAE5C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EEBDED7-42EE-459E-AD1E-2C802C005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F1F0-DAFB-4EAD-9E04-D38F667DA09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95712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9CCA09-EBFB-47EC-8516-B0C84EF92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339C9DE-2B22-40DC-BE1F-F1DCBD7AB8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C9AEFF5-C6B7-4F33-B106-0262F07F7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687FF-6BB8-4854-ADE0-41569E32F9F3}" type="datetimeFigureOut">
              <a:rPr lang="zh-CN" altLang="en-US" smtClean="0"/>
              <a:t>2018/11/30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69C15E0-CDB5-43C7-A6B5-AFC529C652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1EBA9C6-22B2-456A-B69F-0020D2437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F1F0-DAFB-4EAD-9E04-D38F667DA09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95532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D7407ACD-DBA1-4A62-9372-63248A23FAA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2F7C1D8-5C7F-4E96-B3EC-306C4E50AF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CE7F665-B955-4AA5-AE13-CFB35B143A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687FF-6BB8-4854-ADE0-41569E32F9F3}" type="datetimeFigureOut">
              <a:rPr lang="zh-CN" altLang="en-US" smtClean="0"/>
              <a:t>2018/11/30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01041DE-2BA0-4BDD-BF52-8E67F3FBE1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E513207-5812-427F-983C-C4E8F92813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F1F0-DAFB-4EAD-9E04-D38F667DA09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45730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2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2"/>
          <p:cNvSpPr>
            <a:spLocks noGrp="1"/>
          </p:cNvSpPr>
          <p:nvPr>
            <p:ph type="pic" sz="quarter" idx="26"/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23" name="Picture Placeholder 2"/>
          <p:cNvSpPr>
            <a:spLocks noGrp="1"/>
          </p:cNvSpPr>
          <p:nvPr>
            <p:ph type="pic" sz="quarter" idx="28"/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5253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8835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Big Imag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-18333" y="0"/>
            <a:ext cx="4070111" cy="6858000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4070112" y="0"/>
            <a:ext cx="4051778" cy="6858000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8140222" y="0"/>
            <a:ext cx="4051778" cy="6858000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9723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30046F-98D5-4F97-AAB9-20938AAE6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6AB1A12-F42E-41BB-BAA9-97AC37D8D2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FAAB422-1B1D-492A-8868-A2F43F8E9B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687FF-6BB8-4854-ADE0-41569E32F9F3}" type="datetimeFigureOut">
              <a:rPr lang="zh-CN" altLang="en-US" smtClean="0"/>
              <a:t>2018/11/30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18B946D-67A6-4C6F-BAD0-1CD5074265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FD50E77-08B0-4A78-8936-9A9206EF57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F1F0-DAFB-4EAD-9E04-D38F667DA09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9048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7A5C17-2506-44EA-B617-474ADCBDA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73D25A2-E67F-43B2-9DD8-F75446F26D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659FF02-8B77-42A3-8A8C-0FE73BC268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687FF-6BB8-4854-ADE0-41569E32F9F3}" type="datetimeFigureOut">
              <a:rPr lang="zh-CN" altLang="en-US" smtClean="0"/>
              <a:t>2018/11/30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BC8FD07-BCD9-4679-831C-706C210405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C5B12BF-80F7-4DDB-A104-375ADC834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F1F0-DAFB-4EAD-9E04-D38F667DA09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97390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3DC78A-FBCE-4C49-9F66-9AB59503B2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CF8F061-5A19-479E-AC4D-6BD1FEC846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7E963FB-3E73-4C18-88E5-34B9D5245E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BEB18EB-0C13-497A-9713-DC54173750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687FF-6BB8-4854-ADE0-41569E32F9F3}" type="datetimeFigureOut">
              <a:rPr lang="zh-CN" altLang="en-US" smtClean="0"/>
              <a:t>2018/11/30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92E7D08-4B80-45DC-A9FF-67178BBE5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55490B6-66D9-42E6-90A0-291467CC0A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F1F0-DAFB-4EAD-9E04-D38F667DA09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04964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3D35B6-2363-43CE-92D9-E8ADAAFDFF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171EC92-7188-4A42-82DA-B3EE7D983B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3CEDF46-1818-4364-B5FA-C3127054A5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21E5209-112B-4ECF-80D5-3871A90725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E6BE8B30-426F-49CD-AA9E-CD173F64A0C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C7CB9971-BCF3-4DA5-BBA6-FDE09F5D8B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687FF-6BB8-4854-ADE0-41569E32F9F3}" type="datetimeFigureOut">
              <a:rPr lang="zh-CN" altLang="en-US" smtClean="0"/>
              <a:t>2018/11/30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A8C39E37-32E9-418B-9002-288E837321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B71D56EE-3FD1-475F-A4AC-02C686C6E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F1F0-DAFB-4EAD-9E04-D38F667DA09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03168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5D9757-3DA5-4794-8676-F8A257E42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0D6ECCF-A9B3-419F-AC31-4A7954E009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687FF-6BB8-4854-ADE0-41569E32F9F3}" type="datetimeFigureOut">
              <a:rPr lang="zh-CN" altLang="en-US" smtClean="0"/>
              <a:t>2018/11/30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F1B5E12-E171-44C7-9DCB-154B221A58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8623F22-EB20-4DDD-A2D1-C0E7AD24C8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F1F0-DAFB-4EAD-9E04-D38F667DA09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86998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F3DA08C-4D17-4CEF-90CD-744C441CA5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687FF-6BB8-4854-ADE0-41569E32F9F3}" type="datetimeFigureOut">
              <a:rPr lang="zh-CN" altLang="en-US" smtClean="0"/>
              <a:t>2018/11/30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DC67383C-F719-4917-9DD2-8BF0872D22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D62EC59-CF66-4B52-8BEF-C74E217CE6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F1F0-DAFB-4EAD-9E04-D38F667DA09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77472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9FD5EB6-32CF-4434-B11D-41B02E0405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E8E308A-BFDE-4F88-A850-EAA2ACDA6C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DD50389-84DA-43A6-A2D0-EEB507E96F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8CFC0A8-4466-43AA-8DB1-0BF51F88C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687FF-6BB8-4854-ADE0-41569E32F9F3}" type="datetimeFigureOut">
              <a:rPr lang="zh-CN" altLang="en-US" smtClean="0"/>
              <a:t>2018/11/30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8E1B3A6-2558-4D53-8514-45BCD4ADA4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6D48060-8E75-4C56-856E-CF0689248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F1F0-DAFB-4EAD-9E04-D38F667DA09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80601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CF7E563-EF71-4010-8DD5-F7A3EA0FF9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8BE2A2D1-97AF-45FA-AF72-1950371F4D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66EE94F-0ABA-4248-B243-C51A735BA4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30CF90B-26BB-4118-B596-76967B7D52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687FF-6BB8-4854-ADE0-41569E32F9F3}" type="datetimeFigureOut">
              <a:rPr lang="zh-CN" altLang="en-US" smtClean="0"/>
              <a:t>2018/11/30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9732184-4C3B-425C-8059-C720B11E77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A849AF1-A1DF-411F-B500-39546DC3D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F1F0-DAFB-4EAD-9E04-D38F667DA09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9408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4B1662F5-D819-4983-9874-9146C4EBCB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8EDF094-BA29-4BDC-A7BC-A58A4BE97E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B32721B-0019-458F-A945-4C83217A870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2687FF-6BB8-4854-ADE0-41569E32F9F3}" type="datetimeFigureOut">
              <a:rPr lang="zh-CN" altLang="en-US" smtClean="0"/>
              <a:t>2018/11/30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92EF48A-655A-4812-B942-DA32CACDE0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4FD0A80-FC38-4ED4-ACEF-F0AD2FF7C0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A5F1F0-DAFB-4EAD-9E04-D38F667DA09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88441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5.png"/><Relationship Id="rId5" Type="http://schemas.openxmlformats.org/officeDocument/2006/relationships/image" Target="../media/image6.jpeg"/><Relationship Id="rId4" Type="http://schemas.openxmlformats.org/officeDocument/2006/relationships/image" Target="../media/image7.jp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2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6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3.xml"/><Relationship Id="rId6" Type="http://schemas.microsoft.com/office/2007/relationships/hdphoto" Target="../media/hdphoto1.wdp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4.jpg"/><Relationship Id="rId5" Type="http://schemas.openxmlformats.org/officeDocument/2006/relationships/image" Target="../media/image33.jpg"/><Relationship Id="rId4" Type="http://schemas.openxmlformats.org/officeDocument/2006/relationships/image" Target="../media/image32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aingmengmeng/AI-Car" TargetMode="External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/>
          <p:cNvPicPr>
            <a:picLocks noGrp="1" noChangeAspect="1"/>
          </p:cNvPicPr>
          <p:nvPr>
            <p:ph type="pic" sz="quarter" idx="26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927" b="10927"/>
          <a:stretch>
            <a:fillRect/>
          </a:stretch>
        </p:blipFill>
        <p:spPr/>
      </p:pic>
      <p:pic>
        <p:nvPicPr>
          <p:cNvPr id="7" name="Picture Placeholder 6"/>
          <p:cNvPicPr>
            <a:picLocks noGrp="1" noChangeAspect="1"/>
          </p:cNvPicPr>
          <p:nvPr>
            <p:ph type="pic" sz="quarter" idx="28"/>
          </p:nvPr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567" r="5567"/>
          <a:stretch>
            <a:fillRect/>
          </a:stretch>
        </p:blipFill>
        <p:spPr/>
      </p:pic>
      <p:sp>
        <p:nvSpPr>
          <p:cNvPr id="2" name="Snip Single Corner Rectangle 1"/>
          <p:cNvSpPr/>
          <p:nvPr/>
        </p:nvSpPr>
        <p:spPr>
          <a:xfrm>
            <a:off x="4238063" y="1134795"/>
            <a:ext cx="3792075" cy="4588410"/>
          </a:xfrm>
          <a:prstGeom prst="snip1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cs typeface="+mn-ea"/>
              <a:sym typeface="+mn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43574" y="2184507"/>
            <a:ext cx="31810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spc="3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AI-C</a:t>
            </a:r>
            <a:r>
              <a:rPr lang="en-US" altLang="zh-CN" sz="4800" spc="3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ar</a:t>
            </a:r>
          </a:p>
          <a:p>
            <a:pPr algn="ctr"/>
            <a:r>
              <a:rPr lang="en-US" sz="3200" spc="3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(</a:t>
            </a:r>
            <a:r>
              <a:rPr lang="zh-CN" altLang="en-US" sz="3200" spc="3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第二阶段展示</a:t>
            </a:r>
            <a:r>
              <a:rPr lang="en-US" sz="3200" spc="3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)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4431361" y="4148707"/>
            <a:ext cx="3598777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小组成员：江流洋，邓超，</a:t>
            </a:r>
            <a:endParaRPr lang="en-US" altLang="zh-CN" sz="240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  <a:p>
            <a:pPr algn="ctr"/>
            <a:r>
              <a:rPr lang="en-US" altLang="zh-CN" sz="24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	</a:t>
            </a:r>
            <a:r>
              <a:rPr lang="zh-CN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龙彦兵，曹琛</a:t>
            </a:r>
          </a:p>
        </p:txBody>
      </p:sp>
    </p:spTree>
    <p:extLst>
      <p:ext uri="{BB962C8B-B14F-4D97-AF65-F5344CB8AC3E}">
        <p14:creationId xmlns:p14="http://schemas.microsoft.com/office/powerpoint/2010/main" val="12852288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847" b="7847"/>
          <a:stretch>
            <a:fillRect/>
          </a:stretch>
        </p:blipFill>
        <p:spPr/>
      </p:pic>
      <p:sp>
        <p:nvSpPr>
          <p:cNvPr id="10" name="Rectangle 9"/>
          <p:cNvSpPr/>
          <p:nvPr/>
        </p:nvSpPr>
        <p:spPr>
          <a:xfrm>
            <a:off x="1588" y="0"/>
            <a:ext cx="12188825" cy="6858000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100000">
                <a:srgbClr val="B8BBC1">
                  <a:alpha val="87000"/>
                  <a:lumMod val="45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cs typeface="+mn-ea"/>
              <a:sym typeface="+mn-lt"/>
            </a:endParaRPr>
          </a:p>
        </p:txBody>
      </p:sp>
      <p:sp>
        <p:nvSpPr>
          <p:cNvPr id="11" name="Rectangle 10"/>
          <p:cNvSpPr/>
          <p:nvPr/>
        </p:nvSpPr>
        <p:spPr>
          <a:xfrm rot="16200000">
            <a:off x="4117428" y="1450428"/>
            <a:ext cx="3957145" cy="3957145"/>
          </a:xfrm>
          <a:prstGeom prst="rect">
            <a:avLst/>
          </a:prstGeom>
          <a:noFill/>
          <a:ln w="152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>
              <a:cs typeface="+mn-ea"/>
              <a:sym typeface="+mn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388895" y="2214314"/>
            <a:ext cx="326813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spc="300" dirty="0">
                <a:solidFill>
                  <a:schemeClr val="bg1"/>
                </a:solidFill>
                <a:cs typeface="+mn-ea"/>
                <a:sym typeface="+mn-lt"/>
              </a:rPr>
              <a:t>AI-C</a:t>
            </a:r>
            <a:r>
              <a:rPr lang="en-US" altLang="zh-CN" sz="5400" spc="300" dirty="0">
                <a:solidFill>
                  <a:schemeClr val="bg1"/>
                </a:solidFill>
                <a:cs typeface="+mn-ea"/>
                <a:sym typeface="+mn-lt"/>
              </a:rPr>
              <a:t>ar</a:t>
            </a:r>
          </a:p>
          <a:p>
            <a:pPr algn="ctr"/>
            <a:r>
              <a:rPr lang="zh-CN" altLang="en-US" sz="5400" spc="300" dirty="0">
                <a:solidFill>
                  <a:schemeClr val="bg1"/>
                </a:solidFill>
                <a:cs typeface="+mn-ea"/>
                <a:sym typeface="+mn-lt"/>
              </a:rPr>
              <a:t>循迹功能</a:t>
            </a:r>
            <a:endParaRPr lang="en-US" sz="5400" spc="300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491622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847" b="7847"/>
          <a:stretch>
            <a:fillRect/>
          </a:stretch>
        </p:blipFill>
        <p:spPr/>
      </p:pic>
      <p:sp>
        <p:nvSpPr>
          <p:cNvPr id="10" name="Rectangle 9"/>
          <p:cNvSpPr/>
          <p:nvPr/>
        </p:nvSpPr>
        <p:spPr>
          <a:xfrm>
            <a:off x="1588" y="0"/>
            <a:ext cx="12188825" cy="6858000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100000">
                <a:srgbClr val="B8BBC1">
                  <a:alpha val="87000"/>
                  <a:lumMod val="45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cs typeface="+mn-ea"/>
              <a:sym typeface="+mn-lt"/>
            </a:endParaRPr>
          </a:p>
        </p:txBody>
      </p:sp>
      <p:sp>
        <p:nvSpPr>
          <p:cNvPr id="6" name="Snip Single Corner Rectangle 1">
            <a:extLst>
              <a:ext uri="{FF2B5EF4-FFF2-40B4-BE49-F238E27FC236}">
                <a16:creationId xmlns:a16="http://schemas.microsoft.com/office/drawing/2014/main" id="{BA24BCBC-9A18-47F6-9B29-7CBE49205ACA}"/>
              </a:ext>
            </a:extLst>
          </p:cNvPr>
          <p:cNvSpPr/>
          <p:nvPr/>
        </p:nvSpPr>
        <p:spPr>
          <a:xfrm>
            <a:off x="573341" y="432023"/>
            <a:ext cx="1899893" cy="839428"/>
          </a:xfrm>
          <a:prstGeom prst="snip1Rect">
            <a:avLst>
              <a:gd name="adj" fmla="val 0"/>
            </a:avLst>
          </a:prstGeom>
          <a:gradFill flip="none" rotWithShape="1">
            <a:gsLst>
              <a:gs pos="0">
                <a:schemeClr val="bg1">
                  <a:shade val="30000"/>
                  <a:satMod val="115000"/>
                  <a:tint val="66000"/>
                  <a:satMod val="160000"/>
                </a:schemeClr>
              </a:gs>
              <a:gs pos="50000">
                <a:schemeClr val="bg1">
                  <a:shade val="30000"/>
                  <a:satMod val="115000"/>
                  <a:tint val="44500"/>
                  <a:satMod val="160000"/>
                </a:schemeClr>
              </a:gs>
              <a:gs pos="100000">
                <a:schemeClr val="bg1">
                  <a:shade val="30000"/>
                  <a:satMod val="115000"/>
                  <a:tint val="23500"/>
                  <a:satMod val="160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solidFill>
                  <a:schemeClr val="tx1"/>
                </a:solidFill>
                <a:cs typeface="+mn-ea"/>
                <a:sym typeface="+mn-lt"/>
              </a:rPr>
              <a:t>红外循迹</a:t>
            </a:r>
            <a:endParaRPr lang="en-US" sz="2800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25A6439-B87B-4FAE-902D-CC3311B8CBF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661" b="17255"/>
          <a:stretch/>
        </p:blipFill>
        <p:spPr>
          <a:xfrm>
            <a:off x="4517492" y="676579"/>
            <a:ext cx="3883119" cy="5674659"/>
          </a:xfrm>
          <a:prstGeom prst="rect">
            <a:avLst/>
          </a:prstGeom>
        </p:spPr>
      </p:pic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EEA7AFCA-9ABA-4522-873B-2BDF39FD32DA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7219406" y="3169951"/>
            <a:ext cx="2238664" cy="1741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00FED011-2E3D-4D7B-B76C-D85F51D80B7D}"/>
              </a:ext>
            </a:extLst>
          </p:cNvPr>
          <p:cNvCxnSpPr>
            <a:cxnSpLocks/>
            <a:endCxn id="13" idx="3"/>
          </p:cNvCxnSpPr>
          <p:nvPr/>
        </p:nvCxnSpPr>
        <p:spPr>
          <a:xfrm flipH="1" flipV="1">
            <a:off x="3379242" y="2730137"/>
            <a:ext cx="2467845" cy="8796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FCEDF587-2B19-4B44-BE5F-D1FCE91AFC95}"/>
              </a:ext>
            </a:extLst>
          </p:cNvPr>
          <p:cNvSpPr/>
          <p:nvPr/>
        </p:nvSpPr>
        <p:spPr>
          <a:xfrm>
            <a:off x="1479349" y="2238103"/>
            <a:ext cx="1899893" cy="9840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左红外循迹模块</a:t>
            </a: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E8A42490-675D-43D0-9136-0923827522A7}"/>
              </a:ext>
            </a:extLst>
          </p:cNvPr>
          <p:cNvSpPr/>
          <p:nvPr/>
        </p:nvSpPr>
        <p:spPr>
          <a:xfrm>
            <a:off x="9458070" y="2852058"/>
            <a:ext cx="1880489" cy="9840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右红外循迹模块</a:t>
            </a:r>
          </a:p>
        </p:txBody>
      </p: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15A5BE0E-AD7C-469F-AF4B-B5FAEE9DFF04}"/>
              </a:ext>
            </a:extLst>
          </p:cNvPr>
          <p:cNvCxnSpPr>
            <a:cxnSpLocks/>
            <a:endCxn id="19" idx="3"/>
          </p:cNvCxnSpPr>
          <p:nvPr/>
        </p:nvCxnSpPr>
        <p:spPr>
          <a:xfrm flipH="1">
            <a:off x="3379242" y="3609766"/>
            <a:ext cx="2896320" cy="12831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7A036DA1-A10D-4D66-B304-C342B02802F7}"/>
              </a:ext>
            </a:extLst>
          </p:cNvPr>
          <p:cNvSpPr/>
          <p:nvPr/>
        </p:nvSpPr>
        <p:spPr>
          <a:xfrm>
            <a:off x="1479349" y="4400902"/>
            <a:ext cx="1899893" cy="9840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左红外循迹模块调节旋钮</a:t>
            </a:r>
          </a:p>
        </p:txBody>
      </p: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7A516F9F-1C6C-4CFC-90D6-4C31970E59C1}"/>
              </a:ext>
            </a:extLst>
          </p:cNvPr>
          <p:cNvCxnSpPr>
            <a:cxnSpLocks/>
          </p:cNvCxnSpPr>
          <p:nvPr/>
        </p:nvCxnSpPr>
        <p:spPr>
          <a:xfrm>
            <a:off x="6910041" y="3372776"/>
            <a:ext cx="2548029" cy="17281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3DBCD756-47F1-474A-818C-1815F8F1A56D}"/>
              </a:ext>
            </a:extLst>
          </p:cNvPr>
          <p:cNvSpPr/>
          <p:nvPr/>
        </p:nvSpPr>
        <p:spPr>
          <a:xfrm>
            <a:off x="9463565" y="4623354"/>
            <a:ext cx="1899893" cy="9840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左红外循迹模块</a:t>
            </a:r>
            <a:endParaRPr lang="en-US" altLang="zh-CN" dirty="0"/>
          </a:p>
          <a:p>
            <a:pPr algn="ctr"/>
            <a:r>
              <a:rPr lang="zh-CN" altLang="en-US" dirty="0"/>
              <a:t>调节旋钮</a:t>
            </a:r>
          </a:p>
        </p:txBody>
      </p:sp>
    </p:spTree>
    <p:extLst>
      <p:ext uri="{BB962C8B-B14F-4D97-AF65-F5344CB8AC3E}">
        <p14:creationId xmlns:p14="http://schemas.microsoft.com/office/powerpoint/2010/main" val="633295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9" grpId="0" animBg="1"/>
      <p:bldP spid="2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847" b="7847"/>
          <a:stretch>
            <a:fillRect/>
          </a:stretch>
        </p:blipFill>
        <p:spPr/>
      </p:pic>
      <p:sp>
        <p:nvSpPr>
          <p:cNvPr id="10" name="Rectangle 9"/>
          <p:cNvSpPr/>
          <p:nvPr/>
        </p:nvSpPr>
        <p:spPr>
          <a:xfrm>
            <a:off x="1588" y="0"/>
            <a:ext cx="12188825" cy="6858000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100000">
                <a:srgbClr val="B8BBC1">
                  <a:alpha val="87000"/>
                  <a:lumMod val="45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cs typeface="+mn-ea"/>
              <a:sym typeface="+mn-lt"/>
            </a:endParaRPr>
          </a:p>
        </p:txBody>
      </p:sp>
      <p:sp>
        <p:nvSpPr>
          <p:cNvPr id="6" name="Snip Single Corner Rectangle 1">
            <a:extLst>
              <a:ext uri="{FF2B5EF4-FFF2-40B4-BE49-F238E27FC236}">
                <a16:creationId xmlns:a16="http://schemas.microsoft.com/office/drawing/2014/main" id="{BA24BCBC-9A18-47F6-9B29-7CBE49205ACA}"/>
              </a:ext>
            </a:extLst>
          </p:cNvPr>
          <p:cNvSpPr/>
          <p:nvPr/>
        </p:nvSpPr>
        <p:spPr>
          <a:xfrm>
            <a:off x="573341" y="432023"/>
            <a:ext cx="1899893" cy="839428"/>
          </a:xfrm>
          <a:prstGeom prst="snip1Rect">
            <a:avLst>
              <a:gd name="adj" fmla="val 0"/>
            </a:avLst>
          </a:prstGeom>
          <a:gradFill flip="none" rotWithShape="1">
            <a:gsLst>
              <a:gs pos="0">
                <a:schemeClr val="bg1">
                  <a:shade val="30000"/>
                  <a:satMod val="115000"/>
                  <a:tint val="66000"/>
                  <a:satMod val="160000"/>
                </a:schemeClr>
              </a:gs>
              <a:gs pos="50000">
                <a:schemeClr val="bg1">
                  <a:shade val="30000"/>
                  <a:satMod val="115000"/>
                  <a:tint val="44500"/>
                  <a:satMod val="160000"/>
                </a:schemeClr>
              </a:gs>
              <a:gs pos="100000">
                <a:schemeClr val="bg1">
                  <a:shade val="30000"/>
                  <a:satMod val="115000"/>
                  <a:tint val="23500"/>
                  <a:satMod val="160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solidFill>
                  <a:schemeClr val="tx1"/>
                </a:solidFill>
                <a:cs typeface="+mn-ea"/>
                <a:sym typeface="+mn-lt"/>
              </a:rPr>
              <a:t>红外循迹</a:t>
            </a:r>
            <a:endParaRPr lang="en-US" sz="2800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DA1DD51-E75C-4583-B56F-F7F71F1628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341" y="1188335"/>
            <a:ext cx="11469189" cy="5582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2306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占位符 9">
            <a:extLst>
              <a:ext uri="{FF2B5EF4-FFF2-40B4-BE49-F238E27FC236}">
                <a16:creationId xmlns:a16="http://schemas.microsoft.com/office/drawing/2014/main" id="{8628E00E-DC85-4AD3-95C2-6C352304F6C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06" b="28906"/>
          <a:stretch>
            <a:fillRect/>
          </a:stretch>
        </p:blipFill>
        <p:spPr/>
      </p:pic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534FFD6D-12A1-471E-A9C8-8062F16A0CCC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9" r="1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9">
            <a:extLst>
              <a:ext uri="{FF2B5EF4-FFF2-40B4-BE49-F238E27FC236}">
                <a16:creationId xmlns:a16="http://schemas.microsoft.com/office/drawing/2014/main" id="{1EAAC8C5-367D-48AA-BD17-2D9A877E37F2}"/>
              </a:ext>
            </a:extLst>
          </p:cNvPr>
          <p:cNvSpPr/>
          <p:nvPr/>
        </p:nvSpPr>
        <p:spPr>
          <a:xfrm>
            <a:off x="1588" y="0"/>
            <a:ext cx="12188825" cy="6858000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100000">
                <a:srgbClr val="B8BBC1">
                  <a:alpha val="87000"/>
                  <a:lumMod val="45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cs typeface="+mn-ea"/>
              <a:sym typeface="+mn-lt"/>
            </a:endParaRPr>
          </a:p>
        </p:txBody>
      </p:sp>
      <p:sp>
        <p:nvSpPr>
          <p:cNvPr id="7" name="Snip Single Corner Rectangle 1">
            <a:extLst>
              <a:ext uri="{FF2B5EF4-FFF2-40B4-BE49-F238E27FC236}">
                <a16:creationId xmlns:a16="http://schemas.microsoft.com/office/drawing/2014/main" id="{7CB3152E-AAC8-4530-8360-47F76BF4E72C}"/>
              </a:ext>
            </a:extLst>
          </p:cNvPr>
          <p:cNvSpPr/>
          <p:nvPr/>
        </p:nvSpPr>
        <p:spPr>
          <a:xfrm>
            <a:off x="573340" y="432023"/>
            <a:ext cx="3641609" cy="815033"/>
          </a:xfrm>
          <a:prstGeom prst="snip1Rect">
            <a:avLst>
              <a:gd name="adj" fmla="val 0"/>
            </a:avLst>
          </a:prstGeom>
          <a:gradFill flip="none" rotWithShape="1">
            <a:gsLst>
              <a:gs pos="0">
                <a:schemeClr val="bg1">
                  <a:shade val="30000"/>
                  <a:satMod val="115000"/>
                  <a:tint val="66000"/>
                  <a:satMod val="160000"/>
                </a:schemeClr>
              </a:gs>
              <a:gs pos="50000">
                <a:schemeClr val="bg1">
                  <a:shade val="30000"/>
                  <a:satMod val="115000"/>
                  <a:tint val="44500"/>
                  <a:satMod val="160000"/>
                </a:schemeClr>
              </a:gs>
              <a:gs pos="100000">
                <a:schemeClr val="bg1">
                  <a:shade val="30000"/>
                  <a:satMod val="115000"/>
                  <a:tint val="23500"/>
                  <a:satMod val="16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solidFill>
                  <a:schemeClr val="tx1"/>
                </a:solidFill>
                <a:cs typeface="+mn-ea"/>
                <a:sym typeface="+mn-lt"/>
              </a:rPr>
              <a:t>避障、循迹展示视频</a:t>
            </a:r>
            <a:endParaRPr lang="en-US" sz="2800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pic>
        <p:nvPicPr>
          <p:cNvPr id="2" name="第二次展示视频定稿">
            <a:hlinkClick r:id="" action="ppaction://media"/>
            <a:extLst>
              <a:ext uri="{FF2B5EF4-FFF2-40B4-BE49-F238E27FC236}">
                <a16:creationId xmlns:a16="http://schemas.microsoft.com/office/drawing/2014/main" id="{D80F4EBF-1419-4D7F-8FEB-374945407E9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276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10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802" b="7802"/>
          <a:stretch>
            <a:fillRect/>
          </a:stretch>
        </p:blipFill>
        <p:spPr/>
      </p:pic>
      <p:sp>
        <p:nvSpPr>
          <p:cNvPr id="10" name="Rectangle 9"/>
          <p:cNvSpPr/>
          <p:nvPr/>
        </p:nvSpPr>
        <p:spPr>
          <a:xfrm>
            <a:off x="1588" y="0"/>
            <a:ext cx="12188825" cy="6858000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100000">
                <a:srgbClr val="B8BBC1">
                  <a:alpha val="87000"/>
                  <a:lumMod val="45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cs typeface="+mn-ea"/>
              <a:sym typeface="+mn-lt"/>
            </a:endParaRPr>
          </a:p>
        </p:txBody>
      </p:sp>
      <p:sp>
        <p:nvSpPr>
          <p:cNvPr id="11" name="Rectangle 10"/>
          <p:cNvSpPr/>
          <p:nvPr/>
        </p:nvSpPr>
        <p:spPr>
          <a:xfrm rot="16200000">
            <a:off x="4117428" y="1450428"/>
            <a:ext cx="3957145" cy="3957145"/>
          </a:xfrm>
          <a:prstGeom prst="rect">
            <a:avLst/>
          </a:prstGeom>
          <a:noFill/>
          <a:ln w="152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>
              <a:cs typeface="+mn-ea"/>
              <a:sym typeface="+mn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430540" y="2390254"/>
            <a:ext cx="34071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spc="300" dirty="0">
                <a:solidFill>
                  <a:schemeClr val="bg1"/>
                </a:solidFill>
                <a:cs typeface="+mn-ea"/>
                <a:sym typeface="+mn-lt"/>
              </a:rPr>
              <a:t>AI-C</a:t>
            </a:r>
            <a:r>
              <a:rPr lang="en-US" altLang="zh-CN" sz="5400" spc="300" dirty="0">
                <a:solidFill>
                  <a:schemeClr val="bg1"/>
                </a:solidFill>
                <a:cs typeface="+mn-ea"/>
                <a:sym typeface="+mn-lt"/>
              </a:rPr>
              <a:t>ar</a:t>
            </a:r>
          </a:p>
          <a:p>
            <a:pPr algn="ctr"/>
            <a:r>
              <a:rPr lang="zh-CN" altLang="en-US" sz="5400" spc="300" dirty="0">
                <a:solidFill>
                  <a:schemeClr val="bg1"/>
                </a:solidFill>
                <a:cs typeface="+mn-ea"/>
                <a:sym typeface="+mn-lt"/>
              </a:rPr>
              <a:t>遥控功能</a:t>
            </a:r>
            <a:endParaRPr lang="en-US" sz="5400" spc="300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109571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802" b="7802"/>
          <a:stretch>
            <a:fillRect/>
          </a:stretch>
        </p:blipFill>
        <p:spPr/>
      </p:pic>
      <p:sp>
        <p:nvSpPr>
          <p:cNvPr id="10" name="Rectangle 9"/>
          <p:cNvSpPr/>
          <p:nvPr/>
        </p:nvSpPr>
        <p:spPr>
          <a:xfrm>
            <a:off x="1588" y="0"/>
            <a:ext cx="12188825" cy="6858000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100000">
                <a:srgbClr val="B8BBC1">
                  <a:alpha val="87000"/>
                  <a:lumMod val="45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cs typeface="+mn-ea"/>
              <a:sym typeface="+mn-lt"/>
            </a:endParaRPr>
          </a:p>
        </p:txBody>
      </p:sp>
      <p:sp>
        <p:nvSpPr>
          <p:cNvPr id="6" name="Snip Single Corner Rectangle 1">
            <a:extLst>
              <a:ext uri="{FF2B5EF4-FFF2-40B4-BE49-F238E27FC236}">
                <a16:creationId xmlns:a16="http://schemas.microsoft.com/office/drawing/2014/main" id="{D6E10025-44B0-4F7E-9CE1-843110768C71}"/>
              </a:ext>
            </a:extLst>
          </p:cNvPr>
          <p:cNvSpPr/>
          <p:nvPr/>
        </p:nvSpPr>
        <p:spPr>
          <a:xfrm>
            <a:off x="573341" y="414606"/>
            <a:ext cx="1899893" cy="839428"/>
          </a:xfrm>
          <a:prstGeom prst="snip1Rect">
            <a:avLst>
              <a:gd name="adj" fmla="val 0"/>
            </a:avLst>
          </a:prstGeom>
          <a:gradFill flip="none" rotWithShape="1">
            <a:gsLst>
              <a:gs pos="0">
                <a:schemeClr val="bg1">
                  <a:shade val="30000"/>
                  <a:satMod val="115000"/>
                  <a:tint val="66000"/>
                  <a:satMod val="160000"/>
                </a:schemeClr>
              </a:gs>
              <a:gs pos="50000">
                <a:schemeClr val="bg1">
                  <a:shade val="30000"/>
                  <a:satMod val="115000"/>
                  <a:tint val="44500"/>
                  <a:satMod val="160000"/>
                </a:schemeClr>
              </a:gs>
              <a:gs pos="100000">
                <a:schemeClr val="bg1">
                  <a:shade val="30000"/>
                  <a:satMod val="115000"/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solidFill>
                  <a:schemeClr val="tx1"/>
                </a:solidFill>
                <a:cs typeface="+mn-ea"/>
                <a:sym typeface="+mn-lt"/>
              </a:rPr>
              <a:t>遥控功能</a:t>
            </a:r>
            <a:endParaRPr lang="en-US" sz="2800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8" name="Snip Single Corner Rectangle 1">
            <a:extLst>
              <a:ext uri="{FF2B5EF4-FFF2-40B4-BE49-F238E27FC236}">
                <a16:creationId xmlns:a16="http://schemas.microsoft.com/office/drawing/2014/main" id="{BAD310D1-069E-4979-9635-979125195D71}"/>
              </a:ext>
            </a:extLst>
          </p:cNvPr>
          <p:cNvSpPr/>
          <p:nvPr/>
        </p:nvSpPr>
        <p:spPr>
          <a:xfrm>
            <a:off x="2704018" y="875683"/>
            <a:ext cx="7149736" cy="5208562"/>
          </a:xfrm>
          <a:prstGeom prst="snip1Rect">
            <a:avLst>
              <a:gd name="adj" fmla="val 0"/>
            </a:avLst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cs typeface="+mn-ea"/>
              <a:sym typeface="+mn-lt"/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9EDCCAAD-F9AA-4B94-A145-B28C5B05ED1B}"/>
              </a:ext>
            </a:extLst>
          </p:cNvPr>
          <p:cNvSpPr/>
          <p:nvPr/>
        </p:nvSpPr>
        <p:spPr>
          <a:xfrm>
            <a:off x="3596645" y="2749728"/>
            <a:ext cx="2090058" cy="96665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dirty="0"/>
              <a:t>遥控</a:t>
            </a: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260ECEE4-8F92-40EE-B89E-56E9544C8D7D}"/>
              </a:ext>
            </a:extLst>
          </p:cNvPr>
          <p:cNvSpPr/>
          <p:nvPr/>
        </p:nvSpPr>
        <p:spPr>
          <a:xfrm>
            <a:off x="6762210" y="1783077"/>
            <a:ext cx="2442755" cy="96665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dirty="0"/>
              <a:t>红外遥控</a:t>
            </a: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9C2FDF1B-CA1F-467D-9E78-4D9BD9EB4B56}"/>
              </a:ext>
            </a:extLst>
          </p:cNvPr>
          <p:cNvSpPr/>
          <p:nvPr/>
        </p:nvSpPr>
        <p:spPr>
          <a:xfrm>
            <a:off x="6762210" y="3877489"/>
            <a:ext cx="2442756" cy="96665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dirty="0"/>
              <a:t>蓝牙遥控</a:t>
            </a:r>
          </a:p>
        </p:txBody>
      </p:sp>
      <p:sp>
        <p:nvSpPr>
          <p:cNvPr id="14" name="左大括号 13">
            <a:extLst>
              <a:ext uri="{FF2B5EF4-FFF2-40B4-BE49-F238E27FC236}">
                <a16:creationId xmlns:a16="http://schemas.microsoft.com/office/drawing/2014/main" id="{8ED3043A-4EB9-42E5-8AA8-63DDEC510946}"/>
              </a:ext>
            </a:extLst>
          </p:cNvPr>
          <p:cNvSpPr/>
          <p:nvPr/>
        </p:nvSpPr>
        <p:spPr>
          <a:xfrm>
            <a:off x="5965377" y="2098762"/>
            <a:ext cx="627018" cy="2386148"/>
          </a:xfrm>
          <a:prstGeom prst="leftBrace">
            <a:avLst>
              <a:gd name="adj1" fmla="val 55555"/>
              <a:gd name="adj2" fmla="val 4781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8776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802" b="7802"/>
          <a:stretch>
            <a:fillRect/>
          </a:stretch>
        </p:blipFill>
        <p:spPr/>
      </p:pic>
      <p:sp>
        <p:nvSpPr>
          <p:cNvPr id="10" name="Rectangle 9"/>
          <p:cNvSpPr/>
          <p:nvPr/>
        </p:nvSpPr>
        <p:spPr>
          <a:xfrm>
            <a:off x="1588" y="0"/>
            <a:ext cx="12188825" cy="6858000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100000">
                <a:srgbClr val="B8BBC1">
                  <a:alpha val="87000"/>
                  <a:lumMod val="45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cs typeface="+mn-ea"/>
              <a:sym typeface="+mn-lt"/>
            </a:endParaRPr>
          </a:p>
        </p:txBody>
      </p:sp>
      <p:sp>
        <p:nvSpPr>
          <p:cNvPr id="6" name="Snip Single Corner Rectangle 1">
            <a:extLst>
              <a:ext uri="{FF2B5EF4-FFF2-40B4-BE49-F238E27FC236}">
                <a16:creationId xmlns:a16="http://schemas.microsoft.com/office/drawing/2014/main" id="{D6E10025-44B0-4F7E-9CE1-843110768C71}"/>
              </a:ext>
            </a:extLst>
          </p:cNvPr>
          <p:cNvSpPr/>
          <p:nvPr/>
        </p:nvSpPr>
        <p:spPr>
          <a:xfrm>
            <a:off x="573341" y="414606"/>
            <a:ext cx="1899893" cy="839428"/>
          </a:xfrm>
          <a:prstGeom prst="snip1Rect">
            <a:avLst>
              <a:gd name="adj" fmla="val 0"/>
            </a:avLst>
          </a:prstGeom>
          <a:gradFill flip="none" rotWithShape="1">
            <a:gsLst>
              <a:gs pos="0">
                <a:schemeClr val="bg1">
                  <a:shade val="30000"/>
                  <a:satMod val="115000"/>
                  <a:tint val="66000"/>
                  <a:satMod val="160000"/>
                </a:schemeClr>
              </a:gs>
              <a:gs pos="50000">
                <a:schemeClr val="bg1">
                  <a:shade val="30000"/>
                  <a:satMod val="115000"/>
                  <a:tint val="44500"/>
                  <a:satMod val="160000"/>
                </a:schemeClr>
              </a:gs>
              <a:gs pos="100000">
                <a:schemeClr val="bg1">
                  <a:shade val="30000"/>
                  <a:satMod val="115000"/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solidFill>
                  <a:schemeClr val="tx1"/>
                </a:solidFill>
                <a:cs typeface="+mn-ea"/>
                <a:sym typeface="+mn-lt"/>
              </a:rPr>
              <a:t>蓝牙遥控</a:t>
            </a:r>
            <a:endParaRPr lang="en-US" sz="2800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E36FB74-A6D2-4E35-944E-071AB92D410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43" r="109" b="14540"/>
          <a:stretch/>
        </p:blipFill>
        <p:spPr>
          <a:xfrm>
            <a:off x="573341" y="1515292"/>
            <a:ext cx="3853407" cy="5233852"/>
          </a:xfrm>
          <a:prstGeom prst="rect">
            <a:avLst/>
          </a:prstGeom>
        </p:spPr>
      </p:pic>
      <p:sp>
        <p:nvSpPr>
          <p:cNvPr id="11" name="加号 10">
            <a:extLst>
              <a:ext uri="{FF2B5EF4-FFF2-40B4-BE49-F238E27FC236}">
                <a16:creationId xmlns:a16="http://schemas.microsoft.com/office/drawing/2014/main" id="{2A385AC0-2727-4D0B-A7A3-41996C55C9C3}"/>
              </a:ext>
            </a:extLst>
          </p:cNvPr>
          <p:cNvSpPr/>
          <p:nvPr/>
        </p:nvSpPr>
        <p:spPr>
          <a:xfrm>
            <a:off x="5129348" y="2699657"/>
            <a:ext cx="2194560" cy="1645920"/>
          </a:xfrm>
          <a:prstGeom prst="mathPlus">
            <a:avLst>
              <a:gd name="adj1" fmla="val 2140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EE97DF77-FBA4-42B0-8FC4-E2B3EF69AA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9294" y="1654630"/>
            <a:ext cx="3775733" cy="4824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994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802" b="7802"/>
          <a:stretch>
            <a:fillRect/>
          </a:stretch>
        </p:blipFill>
        <p:spPr/>
      </p:pic>
      <p:sp>
        <p:nvSpPr>
          <p:cNvPr id="10" name="Rectangle 9"/>
          <p:cNvSpPr/>
          <p:nvPr/>
        </p:nvSpPr>
        <p:spPr>
          <a:xfrm>
            <a:off x="1588" y="0"/>
            <a:ext cx="12188825" cy="6858000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100000">
                <a:srgbClr val="B8BBC1">
                  <a:alpha val="87000"/>
                  <a:lumMod val="45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cs typeface="+mn-ea"/>
              <a:sym typeface="+mn-lt"/>
            </a:endParaRPr>
          </a:p>
        </p:txBody>
      </p:sp>
      <p:sp>
        <p:nvSpPr>
          <p:cNvPr id="6" name="Snip Single Corner Rectangle 1">
            <a:extLst>
              <a:ext uri="{FF2B5EF4-FFF2-40B4-BE49-F238E27FC236}">
                <a16:creationId xmlns:a16="http://schemas.microsoft.com/office/drawing/2014/main" id="{D6E10025-44B0-4F7E-9CE1-843110768C71}"/>
              </a:ext>
            </a:extLst>
          </p:cNvPr>
          <p:cNvSpPr/>
          <p:nvPr/>
        </p:nvSpPr>
        <p:spPr>
          <a:xfrm>
            <a:off x="573341" y="414606"/>
            <a:ext cx="1899893" cy="839428"/>
          </a:xfrm>
          <a:prstGeom prst="snip1Rect">
            <a:avLst>
              <a:gd name="adj" fmla="val 0"/>
            </a:avLst>
          </a:prstGeom>
          <a:gradFill flip="none" rotWithShape="1">
            <a:gsLst>
              <a:gs pos="0">
                <a:schemeClr val="bg1">
                  <a:shade val="30000"/>
                  <a:satMod val="115000"/>
                  <a:tint val="66000"/>
                  <a:satMod val="160000"/>
                </a:schemeClr>
              </a:gs>
              <a:gs pos="50000">
                <a:schemeClr val="bg1">
                  <a:shade val="30000"/>
                  <a:satMod val="115000"/>
                  <a:tint val="44500"/>
                  <a:satMod val="160000"/>
                </a:schemeClr>
              </a:gs>
              <a:gs pos="100000">
                <a:schemeClr val="bg1">
                  <a:shade val="30000"/>
                  <a:satMod val="115000"/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solidFill>
                  <a:schemeClr val="tx1"/>
                </a:solidFill>
                <a:cs typeface="+mn-ea"/>
                <a:sym typeface="+mn-lt"/>
              </a:rPr>
              <a:t>蓝牙遥控</a:t>
            </a:r>
            <a:endParaRPr lang="en-US" sz="2800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E0E3A1B-487E-4070-A3AD-93B1177543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9542" y="130615"/>
            <a:ext cx="6535770" cy="659677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5946F26-C750-412A-8742-2446E44DA9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9542" y="95781"/>
            <a:ext cx="6535770" cy="659677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E1BC385-E880-4470-A3B4-4AAAAFCE27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88" y="1710006"/>
            <a:ext cx="5561267" cy="321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1924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802" b="7802"/>
          <a:stretch>
            <a:fillRect/>
          </a:stretch>
        </p:blipFill>
        <p:spPr/>
      </p:pic>
      <p:sp>
        <p:nvSpPr>
          <p:cNvPr id="10" name="Rectangle 9"/>
          <p:cNvSpPr/>
          <p:nvPr/>
        </p:nvSpPr>
        <p:spPr>
          <a:xfrm>
            <a:off x="1588" y="0"/>
            <a:ext cx="12188825" cy="6858000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100000">
                <a:srgbClr val="B8BBC1">
                  <a:alpha val="87000"/>
                  <a:lumMod val="45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cs typeface="+mn-ea"/>
              <a:sym typeface="+mn-lt"/>
            </a:endParaRPr>
          </a:p>
        </p:txBody>
      </p:sp>
      <p:sp>
        <p:nvSpPr>
          <p:cNvPr id="6" name="Snip Single Corner Rectangle 1">
            <a:extLst>
              <a:ext uri="{FF2B5EF4-FFF2-40B4-BE49-F238E27FC236}">
                <a16:creationId xmlns:a16="http://schemas.microsoft.com/office/drawing/2014/main" id="{D6E10025-44B0-4F7E-9CE1-843110768C71}"/>
              </a:ext>
            </a:extLst>
          </p:cNvPr>
          <p:cNvSpPr/>
          <p:nvPr/>
        </p:nvSpPr>
        <p:spPr>
          <a:xfrm>
            <a:off x="573341" y="414606"/>
            <a:ext cx="1899893" cy="839428"/>
          </a:xfrm>
          <a:prstGeom prst="snip1Rect">
            <a:avLst>
              <a:gd name="adj" fmla="val 0"/>
            </a:avLst>
          </a:prstGeom>
          <a:gradFill flip="none" rotWithShape="1">
            <a:gsLst>
              <a:gs pos="0">
                <a:schemeClr val="bg1">
                  <a:shade val="30000"/>
                  <a:satMod val="115000"/>
                  <a:tint val="66000"/>
                  <a:satMod val="160000"/>
                </a:schemeClr>
              </a:gs>
              <a:gs pos="50000">
                <a:schemeClr val="bg1">
                  <a:shade val="30000"/>
                  <a:satMod val="115000"/>
                  <a:tint val="44500"/>
                  <a:satMod val="160000"/>
                </a:schemeClr>
              </a:gs>
              <a:gs pos="100000">
                <a:schemeClr val="bg1">
                  <a:shade val="30000"/>
                  <a:satMod val="115000"/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solidFill>
                  <a:schemeClr val="tx1"/>
                </a:solidFill>
                <a:cs typeface="+mn-ea"/>
                <a:sym typeface="+mn-lt"/>
              </a:rPr>
              <a:t>蓝牙遥控</a:t>
            </a:r>
            <a:endParaRPr lang="en-US" sz="2800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6EB9194-2F3B-485F-B984-6AC3D29E966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3936" r="335" b="826"/>
          <a:stretch/>
        </p:blipFill>
        <p:spPr>
          <a:xfrm>
            <a:off x="2890698" y="163286"/>
            <a:ext cx="3844698" cy="653142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3082026-3ED3-4046-9581-067BC8A2701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64" r="335" b="5746"/>
          <a:stretch/>
        </p:blipFill>
        <p:spPr>
          <a:xfrm>
            <a:off x="7371795" y="163286"/>
            <a:ext cx="4053847" cy="6550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074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802" b="7802"/>
          <a:stretch>
            <a:fillRect/>
          </a:stretch>
        </p:blipFill>
        <p:spPr/>
      </p:pic>
      <p:sp>
        <p:nvSpPr>
          <p:cNvPr id="10" name="Rectangle 9"/>
          <p:cNvSpPr/>
          <p:nvPr/>
        </p:nvSpPr>
        <p:spPr>
          <a:xfrm>
            <a:off x="1588" y="0"/>
            <a:ext cx="12188825" cy="6858000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100000">
                <a:srgbClr val="B8BBC1">
                  <a:alpha val="87000"/>
                  <a:lumMod val="45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cs typeface="+mn-ea"/>
              <a:sym typeface="+mn-lt"/>
            </a:endParaRPr>
          </a:p>
        </p:txBody>
      </p:sp>
      <p:sp>
        <p:nvSpPr>
          <p:cNvPr id="6" name="Snip Single Corner Rectangle 1">
            <a:extLst>
              <a:ext uri="{FF2B5EF4-FFF2-40B4-BE49-F238E27FC236}">
                <a16:creationId xmlns:a16="http://schemas.microsoft.com/office/drawing/2014/main" id="{D6E10025-44B0-4F7E-9CE1-843110768C71}"/>
              </a:ext>
            </a:extLst>
          </p:cNvPr>
          <p:cNvSpPr/>
          <p:nvPr/>
        </p:nvSpPr>
        <p:spPr>
          <a:xfrm>
            <a:off x="573341" y="414606"/>
            <a:ext cx="1899893" cy="839428"/>
          </a:xfrm>
          <a:prstGeom prst="snip1Rect">
            <a:avLst>
              <a:gd name="adj" fmla="val 0"/>
            </a:avLst>
          </a:prstGeom>
          <a:gradFill flip="none" rotWithShape="1">
            <a:gsLst>
              <a:gs pos="0">
                <a:schemeClr val="bg1">
                  <a:shade val="30000"/>
                  <a:satMod val="115000"/>
                  <a:tint val="66000"/>
                  <a:satMod val="160000"/>
                </a:schemeClr>
              </a:gs>
              <a:gs pos="50000">
                <a:schemeClr val="bg1">
                  <a:shade val="30000"/>
                  <a:satMod val="115000"/>
                  <a:tint val="44500"/>
                  <a:satMod val="160000"/>
                </a:schemeClr>
              </a:gs>
              <a:gs pos="100000">
                <a:schemeClr val="bg1">
                  <a:shade val="30000"/>
                  <a:satMod val="115000"/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solidFill>
                  <a:schemeClr val="tx1"/>
                </a:solidFill>
                <a:cs typeface="+mn-ea"/>
                <a:sym typeface="+mn-lt"/>
              </a:rPr>
              <a:t>蓝牙遥控</a:t>
            </a:r>
            <a:endParaRPr lang="en-US" sz="2800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0F4E0EA-C276-49D7-998D-3F67F295722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010" r="-281"/>
          <a:stretch/>
        </p:blipFill>
        <p:spPr>
          <a:xfrm>
            <a:off x="3574474" y="363640"/>
            <a:ext cx="4378036" cy="613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9375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/>
          <p:cNvPicPr>
            <a:picLocks noGrp="1" noChangeAspect="1"/>
          </p:cNvPicPr>
          <p:nvPr>
            <p:ph type="pic" sz="quarter" idx="2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841" r="5841"/>
          <a:stretch>
            <a:fillRect/>
          </a:stretch>
        </p:blipFill>
        <p:spPr/>
      </p:pic>
      <p:pic>
        <p:nvPicPr>
          <p:cNvPr id="4" name="Picture Placeholder 3"/>
          <p:cNvPicPr>
            <a:picLocks noGrp="1" noChangeAspect="1"/>
          </p:cNvPicPr>
          <p:nvPr>
            <p:ph type="pic" sz="quarter" idx="20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8508" r="28508"/>
          <a:stretch>
            <a:fillRect/>
          </a:stretch>
        </p:blipFill>
        <p:spPr/>
      </p:pic>
      <p:pic>
        <p:nvPicPr>
          <p:cNvPr id="3" name="Picture Placeholder 2"/>
          <p:cNvPicPr>
            <a:picLocks noGrp="1" noChangeAspect="1"/>
          </p:cNvPicPr>
          <p:nvPr>
            <p:ph type="pic" sz="quarter" idx="19"/>
          </p:nvPr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503" r="5503"/>
          <a:stretch>
            <a:fillRect/>
          </a:stretch>
        </p:blipFill>
        <p:spPr/>
      </p:pic>
      <p:sp>
        <p:nvSpPr>
          <p:cNvPr id="32" name="Rectangle 31"/>
          <p:cNvSpPr/>
          <p:nvPr/>
        </p:nvSpPr>
        <p:spPr>
          <a:xfrm>
            <a:off x="-16741" y="0"/>
            <a:ext cx="4049280" cy="6858000"/>
          </a:xfrm>
          <a:prstGeom prst="rect">
            <a:avLst/>
          </a:prstGeom>
          <a:solidFill>
            <a:srgbClr val="000000">
              <a:alpha val="5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cs typeface="+mn-ea"/>
              <a:sym typeface="+mn-lt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070639" y="0"/>
            <a:ext cx="4050723" cy="6858000"/>
          </a:xfrm>
          <a:prstGeom prst="rect">
            <a:avLst/>
          </a:prstGeom>
          <a:solidFill>
            <a:srgbClr val="000000">
              <a:alpha val="5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cs typeface="+mn-ea"/>
              <a:sym typeface="+mn-lt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8121362" y="0"/>
            <a:ext cx="4069051" cy="6858000"/>
          </a:xfrm>
          <a:prstGeom prst="rect">
            <a:avLst/>
          </a:prstGeom>
          <a:solidFill>
            <a:srgbClr val="000000">
              <a:alpha val="5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cs typeface="+mn-ea"/>
              <a:sym typeface="+mn-lt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074113" y="2901408"/>
            <a:ext cx="20056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spc="750" dirty="0">
                <a:solidFill>
                  <a:schemeClr val="bg1"/>
                </a:solidFill>
                <a:cs typeface="+mn-ea"/>
                <a:sym typeface="+mn-lt"/>
              </a:rPr>
              <a:t>功能展示</a:t>
            </a:r>
            <a:endParaRPr lang="en-US" sz="2800" spc="75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cxnSp>
        <p:nvCxnSpPr>
          <p:cNvPr id="28" name="Straight Connector 27"/>
          <p:cNvCxnSpPr/>
          <p:nvPr/>
        </p:nvCxnSpPr>
        <p:spPr>
          <a:xfrm>
            <a:off x="4771646" y="3742821"/>
            <a:ext cx="261060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28"/>
          <p:cNvGrpSpPr/>
          <p:nvPr/>
        </p:nvGrpSpPr>
        <p:grpSpPr>
          <a:xfrm>
            <a:off x="5030827" y="2227873"/>
            <a:ext cx="2092246" cy="413940"/>
            <a:chOff x="4383584" y="10004876"/>
            <a:chExt cx="6126514" cy="1212098"/>
          </a:xfrm>
        </p:grpSpPr>
        <p:sp>
          <p:nvSpPr>
            <p:cNvPr id="30" name="Rectangle 29"/>
            <p:cNvSpPr/>
            <p:nvPr/>
          </p:nvSpPr>
          <p:spPr>
            <a:xfrm>
              <a:off x="4383584" y="10004876"/>
              <a:ext cx="6126514" cy="1212098"/>
            </a:xfrm>
            <a:prstGeom prst="rect">
              <a:avLst/>
            </a:prstGeom>
            <a:noFill/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cs typeface="+mn-ea"/>
                <a:sym typeface="+mn-lt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5569666" y="10138291"/>
              <a:ext cx="4018931" cy="9913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spc="750" dirty="0">
                  <a:solidFill>
                    <a:schemeClr val="bg1"/>
                  </a:solidFill>
                  <a:cs typeface="+mn-ea"/>
                  <a:sym typeface="+mn-lt"/>
                </a:rPr>
                <a:t>PART2</a:t>
              </a:r>
              <a:r>
                <a:rPr lang="en-US" sz="1000" spc="750" dirty="0">
                  <a:solidFill>
                    <a:schemeClr val="bg1"/>
                  </a:solidFill>
                  <a:cs typeface="+mn-ea"/>
                  <a:sym typeface="+mn-lt"/>
                </a:rPr>
                <a:t> </a:t>
              </a:r>
            </a:p>
          </p:txBody>
        </p:sp>
      </p:grpSp>
      <p:sp>
        <p:nvSpPr>
          <p:cNvPr id="15" name="Picture Placeholder 4"/>
          <p:cNvSpPr txBox="1">
            <a:spLocks/>
          </p:cNvSpPr>
          <p:nvPr/>
        </p:nvSpPr>
        <p:spPr>
          <a:xfrm>
            <a:off x="10969" y="0"/>
            <a:ext cx="4050723" cy="6858000"/>
          </a:xfrm>
          <a:prstGeom prst="rect">
            <a:avLst/>
          </a:prstGeom>
        </p:spPr>
        <p:txBody>
          <a:bodyPr/>
          <a:lstStyle/>
          <a:p>
            <a:endParaRPr lang="zh-CN" altLang="en-US" sz="900">
              <a:cs typeface="+mn-ea"/>
              <a:sym typeface="+mn-lt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31563" y="2901408"/>
            <a:ext cx="33714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spc="750" dirty="0">
                <a:solidFill>
                  <a:schemeClr val="bg1"/>
                </a:solidFill>
                <a:cs typeface="+mn-ea"/>
                <a:sym typeface="+mn-lt"/>
              </a:rPr>
              <a:t>功能实现与分析</a:t>
            </a:r>
            <a:endParaRPr lang="en-US" sz="2800" spc="75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>
            <a:off x="711976" y="3742821"/>
            <a:ext cx="261060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/>
          <p:cNvGrpSpPr/>
          <p:nvPr/>
        </p:nvGrpSpPr>
        <p:grpSpPr>
          <a:xfrm>
            <a:off x="971157" y="2227873"/>
            <a:ext cx="2092246" cy="413940"/>
            <a:chOff x="4383584" y="10004876"/>
            <a:chExt cx="6126514" cy="1212098"/>
          </a:xfrm>
        </p:grpSpPr>
        <p:sp>
          <p:nvSpPr>
            <p:cNvPr id="22" name="Rectangle 21"/>
            <p:cNvSpPr/>
            <p:nvPr/>
          </p:nvSpPr>
          <p:spPr>
            <a:xfrm>
              <a:off x="4383584" y="10004876"/>
              <a:ext cx="6126514" cy="1212098"/>
            </a:xfrm>
            <a:prstGeom prst="rect">
              <a:avLst/>
            </a:prstGeom>
            <a:noFill/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cs typeface="+mn-ea"/>
                <a:sym typeface="+mn-lt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5685614" y="10138291"/>
              <a:ext cx="3634028" cy="9913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spc="750" dirty="0">
                  <a:solidFill>
                    <a:schemeClr val="bg1"/>
                  </a:solidFill>
                  <a:cs typeface="+mn-ea"/>
                  <a:sym typeface="+mn-lt"/>
                </a:rPr>
                <a:t>PART1</a:t>
              </a:r>
            </a:p>
          </p:txBody>
        </p:sp>
      </p:grpSp>
      <p:sp>
        <p:nvSpPr>
          <p:cNvPr id="42" name="TextBox 41"/>
          <p:cNvSpPr txBox="1"/>
          <p:nvPr/>
        </p:nvSpPr>
        <p:spPr>
          <a:xfrm>
            <a:off x="9031623" y="2901408"/>
            <a:ext cx="22108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spc="750" dirty="0">
                <a:solidFill>
                  <a:schemeClr val="bg1"/>
                </a:solidFill>
                <a:cs typeface="+mn-ea"/>
                <a:sym typeface="+mn-lt"/>
              </a:rPr>
              <a:t>后期目标</a:t>
            </a:r>
            <a:endParaRPr lang="en-US" sz="3200" spc="75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cxnSp>
        <p:nvCxnSpPr>
          <p:cNvPr id="44" name="Straight Connector 43"/>
          <p:cNvCxnSpPr/>
          <p:nvPr/>
        </p:nvCxnSpPr>
        <p:spPr>
          <a:xfrm>
            <a:off x="8831750" y="3742821"/>
            <a:ext cx="261060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Group 44"/>
          <p:cNvGrpSpPr/>
          <p:nvPr/>
        </p:nvGrpSpPr>
        <p:grpSpPr>
          <a:xfrm>
            <a:off x="9090931" y="2227872"/>
            <a:ext cx="2092246" cy="413940"/>
            <a:chOff x="4383584" y="10004876"/>
            <a:chExt cx="6126514" cy="1212098"/>
          </a:xfrm>
        </p:grpSpPr>
        <p:sp>
          <p:nvSpPr>
            <p:cNvPr id="46" name="Rectangle 45"/>
            <p:cNvSpPr/>
            <p:nvPr/>
          </p:nvSpPr>
          <p:spPr>
            <a:xfrm>
              <a:off x="4383584" y="10004876"/>
              <a:ext cx="6126514" cy="1212098"/>
            </a:xfrm>
            <a:prstGeom prst="rect">
              <a:avLst/>
            </a:prstGeom>
            <a:noFill/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cs typeface="+mn-ea"/>
                <a:sym typeface="+mn-lt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5410703" y="10112789"/>
              <a:ext cx="4234850" cy="10814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pc="750" dirty="0">
                  <a:solidFill>
                    <a:schemeClr val="bg1"/>
                  </a:solidFill>
                  <a:cs typeface="+mn-ea"/>
                  <a:sym typeface="+mn-lt"/>
                </a:rPr>
                <a:t>PART3</a:t>
              </a:r>
              <a:r>
                <a:rPr lang="en-US" sz="1000" spc="750" dirty="0">
                  <a:solidFill>
                    <a:schemeClr val="bg1"/>
                  </a:solidFill>
                  <a:cs typeface="+mn-ea"/>
                  <a:sym typeface="+mn-lt"/>
                </a:rPr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307943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42" b="42"/>
          <a:stretch>
            <a:fillRect/>
          </a:stretch>
        </p:blipFill>
        <p:spPr/>
      </p:pic>
      <p:sp>
        <p:nvSpPr>
          <p:cNvPr id="10" name="Rectangle 9"/>
          <p:cNvSpPr/>
          <p:nvPr/>
        </p:nvSpPr>
        <p:spPr>
          <a:xfrm>
            <a:off x="1588" y="0"/>
            <a:ext cx="12188825" cy="6858000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100000">
                <a:srgbClr val="B8BBC1">
                  <a:alpha val="87000"/>
                  <a:lumMod val="45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cs typeface="+mn-ea"/>
              <a:sym typeface="+mn-lt"/>
            </a:endParaRPr>
          </a:p>
        </p:txBody>
      </p:sp>
      <p:sp>
        <p:nvSpPr>
          <p:cNvPr id="11" name="Rectangle 10"/>
          <p:cNvSpPr/>
          <p:nvPr/>
        </p:nvSpPr>
        <p:spPr>
          <a:xfrm rot="16200000">
            <a:off x="4117428" y="1450428"/>
            <a:ext cx="3957145" cy="3957145"/>
          </a:xfrm>
          <a:prstGeom prst="rect">
            <a:avLst/>
          </a:prstGeom>
          <a:noFill/>
          <a:ln w="152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>
              <a:cs typeface="+mn-ea"/>
              <a:sym typeface="+mn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05652" y="2748349"/>
            <a:ext cx="3407120" cy="977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750" spc="300" dirty="0">
                <a:solidFill>
                  <a:schemeClr val="bg1"/>
                </a:solidFill>
                <a:cs typeface="+mn-ea"/>
                <a:sym typeface="+mn-lt"/>
              </a:rPr>
              <a:t>后期任务</a:t>
            </a:r>
            <a:endParaRPr lang="en-US" altLang="zh-CN" sz="5750" spc="300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732072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42" b="42"/>
          <a:stretch>
            <a:fillRect/>
          </a:stretch>
        </p:blipFill>
        <p:spPr/>
      </p:pic>
      <p:sp>
        <p:nvSpPr>
          <p:cNvPr id="10" name="Rectangle 9"/>
          <p:cNvSpPr/>
          <p:nvPr/>
        </p:nvSpPr>
        <p:spPr>
          <a:xfrm>
            <a:off x="1588" y="0"/>
            <a:ext cx="12188825" cy="6858000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100000">
                <a:srgbClr val="B8BBC1">
                  <a:alpha val="87000"/>
                  <a:lumMod val="45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cs typeface="+mn-ea"/>
              <a:sym typeface="+mn-lt"/>
            </a:endParaRPr>
          </a:p>
        </p:txBody>
      </p:sp>
      <p:sp>
        <p:nvSpPr>
          <p:cNvPr id="8" name="Rectangle 9">
            <a:extLst>
              <a:ext uri="{FF2B5EF4-FFF2-40B4-BE49-F238E27FC236}">
                <a16:creationId xmlns:a16="http://schemas.microsoft.com/office/drawing/2014/main" id="{AB0177A4-EE04-4612-BED2-C8D7E02D65E9}"/>
              </a:ext>
            </a:extLst>
          </p:cNvPr>
          <p:cNvSpPr/>
          <p:nvPr/>
        </p:nvSpPr>
        <p:spPr>
          <a:xfrm>
            <a:off x="1587" y="0"/>
            <a:ext cx="12188825" cy="6858000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100000">
                <a:srgbClr val="B8BBC1">
                  <a:alpha val="87000"/>
                  <a:lumMod val="45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cs typeface="+mn-ea"/>
              <a:sym typeface="+mn-lt"/>
            </a:endParaRPr>
          </a:p>
        </p:txBody>
      </p:sp>
      <p:sp>
        <p:nvSpPr>
          <p:cNvPr id="6" name="Snip Single Corner Rectangle 1">
            <a:extLst>
              <a:ext uri="{FF2B5EF4-FFF2-40B4-BE49-F238E27FC236}">
                <a16:creationId xmlns:a16="http://schemas.microsoft.com/office/drawing/2014/main" id="{0F37533D-72D8-4D9F-AD2F-25D970712EC5}"/>
              </a:ext>
            </a:extLst>
          </p:cNvPr>
          <p:cNvSpPr/>
          <p:nvPr/>
        </p:nvSpPr>
        <p:spPr>
          <a:xfrm>
            <a:off x="573341" y="414606"/>
            <a:ext cx="1899893" cy="839428"/>
          </a:xfrm>
          <a:prstGeom prst="snip1Rect">
            <a:avLst>
              <a:gd name="adj" fmla="val 0"/>
            </a:avLst>
          </a:prstGeom>
          <a:gradFill flip="none" rotWithShape="1">
            <a:gsLst>
              <a:gs pos="0">
                <a:schemeClr val="bg1">
                  <a:shade val="30000"/>
                  <a:satMod val="115000"/>
                  <a:tint val="66000"/>
                  <a:satMod val="160000"/>
                </a:schemeClr>
              </a:gs>
              <a:gs pos="50000">
                <a:schemeClr val="bg1">
                  <a:shade val="30000"/>
                  <a:satMod val="115000"/>
                  <a:tint val="44500"/>
                  <a:satMod val="160000"/>
                </a:schemeClr>
              </a:gs>
              <a:gs pos="100000">
                <a:schemeClr val="bg1">
                  <a:shade val="30000"/>
                  <a:satMod val="115000"/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solidFill>
                  <a:schemeClr val="tx1"/>
                </a:solidFill>
                <a:cs typeface="+mn-ea"/>
                <a:sym typeface="+mn-lt"/>
              </a:rPr>
              <a:t>机器学习</a:t>
            </a:r>
            <a:r>
              <a:rPr lang="en-US" altLang="zh-CN" sz="2800" dirty="0">
                <a:solidFill>
                  <a:schemeClr val="tx1"/>
                </a:solidFill>
                <a:cs typeface="+mn-ea"/>
                <a:sym typeface="+mn-lt"/>
              </a:rPr>
              <a:t>1</a:t>
            </a:r>
            <a:endParaRPr lang="en-US" sz="2800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9" name="Snip Single Corner Rectangle 1">
            <a:extLst>
              <a:ext uri="{FF2B5EF4-FFF2-40B4-BE49-F238E27FC236}">
                <a16:creationId xmlns:a16="http://schemas.microsoft.com/office/drawing/2014/main" id="{E8B52435-CA5E-4A5C-807C-90244FAACC4A}"/>
              </a:ext>
            </a:extLst>
          </p:cNvPr>
          <p:cNvSpPr/>
          <p:nvPr/>
        </p:nvSpPr>
        <p:spPr>
          <a:xfrm>
            <a:off x="2751909" y="376626"/>
            <a:ext cx="7149736" cy="1428205"/>
          </a:xfrm>
          <a:prstGeom prst="snip1Rect">
            <a:avLst>
              <a:gd name="adj" fmla="val 0"/>
            </a:avLst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600" dirty="0">
                <a:solidFill>
                  <a:schemeClr val="tx1"/>
                </a:solidFill>
                <a:cs typeface="+mn-ea"/>
                <a:sym typeface="+mn-lt"/>
              </a:rPr>
              <a:t>基于</a:t>
            </a:r>
            <a:r>
              <a:rPr lang="en-US" altLang="zh-CN" sz="3600" dirty="0" err="1">
                <a:solidFill>
                  <a:schemeClr val="tx1"/>
                </a:solidFill>
                <a:cs typeface="+mn-ea"/>
                <a:sym typeface="+mn-lt"/>
              </a:rPr>
              <a:t>LeNet</a:t>
            </a:r>
            <a:r>
              <a:rPr lang="zh-CN" altLang="en-US" sz="3600" dirty="0">
                <a:solidFill>
                  <a:schemeClr val="tx1"/>
                </a:solidFill>
                <a:cs typeface="+mn-ea"/>
                <a:sym typeface="+mn-lt"/>
              </a:rPr>
              <a:t>的交通标识的图像识别</a:t>
            </a:r>
            <a:endParaRPr lang="en-US" sz="3600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4BBF7C5E-5D37-4809-9046-CE6C9EF32B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1892" y="3404828"/>
            <a:ext cx="3209753" cy="3038566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EB879F05-4891-472D-AFDD-CC9776494B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8639" y="3404828"/>
            <a:ext cx="4557849" cy="3038566"/>
          </a:xfrm>
          <a:prstGeom prst="rect">
            <a:avLst/>
          </a:prstGeom>
        </p:spPr>
      </p:pic>
      <p:sp>
        <p:nvSpPr>
          <p:cNvPr id="19" name="Snip Single Corner Rectangle 1">
            <a:extLst>
              <a:ext uri="{FF2B5EF4-FFF2-40B4-BE49-F238E27FC236}">
                <a16:creationId xmlns:a16="http://schemas.microsoft.com/office/drawing/2014/main" id="{964C6BB9-7F85-4421-B99F-439E093493AF}"/>
              </a:ext>
            </a:extLst>
          </p:cNvPr>
          <p:cNvSpPr/>
          <p:nvPr/>
        </p:nvSpPr>
        <p:spPr>
          <a:xfrm>
            <a:off x="2751909" y="2527420"/>
            <a:ext cx="7149736" cy="1428205"/>
          </a:xfrm>
          <a:prstGeom prst="snip1Rect">
            <a:avLst>
              <a:gd name="adj" fmla="val 0"/>
            </a:avLst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400" dirty="0">
                <a:solidFill>
                  <a:schemeClr val="tx1"/>
                </a:solidFill>
              </a:rPr>
              <a:t>Python 3.5</a:t>
            </a:r>
            <a:r>
              <a:rPr lang="zh-CN" altLang="en-US" sz="4400" dirty="0">
                <a:solidFill>
                  <a:schemeClr val="tx1"/>
                </a:solidFill>
              </a:rPr>
              <a:t>与</a:t>
            </a:r>
            <a:r>
              <a:rPr lang="en-US" altLang="zh-CN" sz="4400" dirty="0" err="1">
                <a:solidFill>
                  <a:schemeClr val="tx1"/>
                </a:solidFill>
              </a:rPr>
              <a:t>Tensorflow</a:t>
            </a:r>
            <a:endParaRPr lang="en-US" sz="7200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21" name="Snip Single Corner Rectangle 1">
            <a:extLst>
              <a:ext uri="{FF2B5EF4-FFF2-40B4-BE49-F238E27FC236}">
                <a16:creationId xmlns:a16="http://schemas.microsoft.com/office/drawing/2014/main" id="{086A5FD8-7F3F-424B-A3A4-6CD07F012649}"/>
              </a:ext>
            </a:extLst>
          </p:cNvPr>
          <p:cNvSpPr/>
          <p:nvPr/>
        </p:nvSpPr>
        <p:spPr>
          <a:xfrm>
            <a:off x="2751909" y="4833033"/>
            <a:ext cx="7149736" cy="1428205"/>
          </a:xfrm>
          <a:prstGeom prst="snip1Rect">
            <a:avLst>
              <a:gd name="adj" fmla="val 0"/>
            </a:avLst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  <a:cs typeface="+mn-ea"/>
                <a:sym typeface="+mn-lt"/>
              </a:rPr>
              <a:t> German Traffic Sign Dataset</a:t>
            </a:r>
          </a:p>
        </p:txBody>
      </p:sp>
    </p:spTree>
    <p:extLst>
      <p:ext uri="{BB962C8B-B14F-4D97-AF65-F5344CB8AC3E}">
        <p14:creationId xmlns:p14="http://schemas.microsoft.com/office/powerpoint/2010/main" val="987348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1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42" b="42"/>
          <a:stretch>
            <a:fillRect/>
          </a:stretch>
        </p:blipFill>
        <p:spPr/>
      </p:pic>
      <p:sp>
        <p:nvSpPr>
          <p:cNvPr id="10" name="Rectangle 9"/>
          <p:cNvSpPr/>
          <p:nvPr/>
        </p:nvSpPr>
        <p:spPr>
          <a:xfrm>
            <a:off x="3175" y="8"/>
            <a:ext cx="12188825" cy="6892834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100000">
                <a:srgbClr val="B8BBC1">
                  <a:alpha val="87000"/>
                  <a:lumMod val="45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cs typeface="+mn-ea"/>
              <a:sym typeface="+mn-lt"/>
            </a:endParaRPr>
          </a:p>
        </p:txBody>
      </p:sp>
      <p:sp>
        <p:nvSpPr>
          <p:cNvPr id="8" name="Snip Single Corner Rectangle 1">
            <a:extLst>
              <a:ext uri="{FF2B5EF4-FFF2-40B4-BE49-F238E27FC236}">
                <a16:creationId xmlns:a16="http://schemas.microsoft.com/office/drawing/2014/main" id="{533A1C71-9194-4828-9B00-95FF4BFC2DB7}"/>
              </a:ext>
            </a:extLst>
          </p:cNvPr>
          <p:cNvSpPr/>
          <p:nvPr/>
        </p:nvSpPr>
        <p:spPr>
          <a:xfrm>
            <a:off x="573341" y="414606"/>
            <a:ext cx="1899893" cy="839428"/>
          </a:xfrm>
          <a:prstGeom prst="snip1Rect">
            <a:avLst>
              <a:gd name="adj" fmla="val 0"/>
            </a:avLst>
          </a:prstGeom>
          <a:gradFill flip="none" rotWithShape="1">
            <a:gsLst>
              <a:gs pos="0">
                <a:schemeClr val="bg1">
                  <a:shade val="30000"/>
                  <a:satMod val="115000"/>
                  <a:tint val="66000"/>
                  <a:satMod val="160000"/>
                </a:schemeClr>
              </a:gs>
              <a:gs pos="50000">
                <a:schemeClr val="bg1">
                  <a:shade val="30000"/>
                  <a:satMod val="115000"/>
                  <a:tint val="44500"/>
                  <a:satMod val="160000"/>
                </a:schemeClr>
              </a:gs>
              <a:gs pos="100000">
                <a:schemeClr val="bg1">
                  <a:shade val="30000"/>
                  <a:satMod val="115000"/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solidFill>
                  <a:schemeClr val="tx1"/>
                </a:solidFill>
                <a:cs typeface="+mn-ea"/>
                <a:sym typeface="+mn-lt"/>
              </a:rPr>
              <a:t>机器学习</a:t>
            </a:r>
            <a:r>
              <a:rPr lang="en-US" altLang="zh-CN" sz="2800" dirty="0">
                <a:solidFill>
                  <a:schemeClr val="tx1"/>
                </a:solidFill>
                <a:cs typeface="+mn-ea"/>
                <a:sym typeface="+mn-lt"/>
              </a:rPr>
              <a:t>1</a:t>
            </a:r>
            <a:endParaRPr lang="en-US" sz="2800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1" name="Snip Single Corner Rectangle 1">
            <a:extLst>
              <a:ext uri="{FF2B5EF4-FFF2-40B4-BE49-F238E27FC236}">
                <a16:creationId xmlns:a16="http://schemas.microsoft.com/office/drawing/2014/main" id="{E0C8F9FD-5263-408E-8CD2-006C4E7DBC1A}"/>
              </a:ext>
            </a:extLst>
          </p:cNvPr>
          <p:cNvSpPr/>
          <p:nvPr/>
        </p:nvSpPr>
        <p:spPr>
          <a:xfrm>
            <a:off x="2695303" y="1875002"/>
            <a:ext cx="8534400" cy="3646232"/>
          </a:xfrm>
          <a:prstGeom prst="snip1Rect">
            <a:avLst>
              <a:gd name="adj" fmla="val 0"/>
            </a:avLst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zh-CN" altLang="en-US" sz="3200" dirty="0">
                <a:solidFill>
                  <a:schemeClr val="tx1"/>
                </a:solidFill>
                <a:latin typeface="Arial" panose="020B0604020202020204" pitchFamily="34" charset="0"/>
                <a:ea typeface="Helvetica Neue"/>
              </a:rPr>
              <a:t>预处理过程：</a:t>
            </a:r>
            <a:endParaRPr lang="en-US" altLang="zh-CN" sz="3200" dirty="0">
              <a:solidFill>
                <a:schemeClr val="tx1"/>
              </a:solidFill>
              <a:latin typeface="Arial" panose="020B0604020202020204" pitchFamily="34" charset="0"/>
              <a:ea typeface="Helvetica Neue"/>
            </a:endParaRPr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zh-CN" altLang="zh-CN" sz="3200" dirty="0">
                <a:solidFill>
                  <a:schemeClr val="tx1"/>
                </a:solidFill>
                <a:latin typeface="Arial" panose="020B0604020202020204" pitchFamily="34" charset="0"/>
                <a:ea typeface="Helvetica Neue"/>
              </a:rPr>
              <a:t>① </a:t>
            </a:r>
            <a:r>
              <a:rPr lang="zh-CN" altLang="en-US" sz="3200" dirty="0">
                <a:solidFill>
                  <a:schemeClr val="tx1"/>
                </a:solidFill>
                <a:latin typeface="Arial" panose="020B0604020202020204" pitchFamily="34" charset="0"/>
                <a:ea typeface="Helvetica Neue"/>
              </a:rPr>
              <a:t>将</a:t>
            </a:r>
            <a:r>
              <a:rPr lang="en-US" altLang="zh-CN" sz="3200" dirty="0">
                <a:solidFill>
                  <a:schemeClr val="tx1"/>
                </a:solidFill>
                <a:latin typeface="Arial" panose="020B0604020202020204" pitchFamily="34" charset="0"/>
                <a:ea typeface="Helvetica Neue"/>
              </a:rPr>
              <a:t>RGB</a:t>
            </a:r>
            <a:r>
              <a:rPr lang="zh-CN" altLang="en-US" sz="3200" dirty="0">
                <a:solidFill>
                  <a:schemeClr val="tx1"/>
                </a:solidFill>
                <a:latin typeface="Arial" panose="020B0604020202020204" pitchFamily="34" charset="0"/>
                <a:ea typeface="Helvetica Neue"/>
              </a:rPr>
              <a:t>图片转成灰度图</a:t>
            </a:r>
            <a:endParaRPr lang="en-US" altLang="zh-CN" sz="3200" dirty="0">
              <a:solidFill>
                <a:schemeClr val="tx1"/>
              </a:solidFill>
              <a:latin typeface="Arial" panose="020B0604020202020204" pitchFamily="34" charset="0"/>
              <a:ea typeface="var(--monospace)"/>
            </a:endParaRPr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zh-CN" altLang="zh-CN" sz="3200" dirty="0">
                <a:solidFill>
                  <a:schemeClr val="tx1"/>
                </a:solidFill>
                <a:latin typeface="Arial" panose="020B0604020202020204" pitchFamily="34" charset="0"/>
                <a:ea typeface="Helvetica Neue"/>
              </a:rPr>
              <a:t>② </a:t>
            </a:r>
            <a:r>
              <a:rPr lang="zh-CN" altLang="en-US" sz="3200" dirty="0">
                <a:solidFill>
                  <a:schemeClr val="tx1"/>
                </a:solidFill>
                <a:latin typeface="Arial" panose="020B0604020202020204" pitchFamily="34" charset="0"/>
                <a:ea typeface="Helvetica Neue"/>
              </a:rPr>
              <a:t>归一化</a:t>
            </a:r>
            <a:r>
              <a:rPr lang="zh-CN" altLang="zh-CN" sz="3200" dirty="0">
                <a:solidFill>
                  <a:schemeClr val="tx1"/>
                </a:solidFill>
                <a:latin typeface="Arial" panose="020B0604020202020204" pitchFamily="34" charset="0"/>
                <a:ea typeface="var(--monospace)"/>
              </a:rPr>
              <a:t> </a:t>
            </a:r>
            <a:endParaRPr lang="en-US" altLang="zh-CN" sz="3200" dirty="0">
              <a:solidFill>
                <a:schemeClr val="tx1"/>
              </a:solidFill>
              <a:latin typeface="Arial" panose="020B0604020202020204" pitchFamily="34" charset="0"/>
              <a:ea typeface="var(--monospace)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9B45EC0-B7A1-49AD-A10F-F7DC3AF310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241586"/>
            <a:ext cx="5753100" cy="126682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80576D36-D81B-4352-B21E-EF48BF81EC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4649453"/>
            <a:ext cx="5876925" cy="13716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DF7AEC5A-2B6F-41FB-BF25-B339075DBD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96000" y="2945519"/>
            <a:ext cx="5753100" cy="126682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03124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占位符 22">
            <a:extLst>
              <a:ext uri="{FF2B5EF4-FFF2-40B4-BE49-F238E27FC236}">
                <a16:creationId xmlns:a16="http://schemas.microsoft.com/office/drawing/2014/main" id="{FB32F101-E1B8-4ED0-83C4-72BA388AD51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38" b="10938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100000">
                <a:srgbClr val="B8BBC1">
                  <a:alpha val="87000"/>
                  <a:lumMod val="45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pic>
    </p:spTree>
    <p:extLst>
      <p:ext uri="{BB962C8B-B14F-4D97-AF65-F5344CB8AC3E}">
        <p14:creationId xmlns:p14="http://schemas.microsoft.com/office/powerpoint/2010/main" val="42731236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42" b="42"/>
          <a:stretch>
            <a:fillRect/>
          </a:stretch>
        </p:blipFill>
        <p:spPr/>
      </p:pic>
      <p:sp>
        <p:nvSpPr>
          <p:cNvPr id="10" name="Rectangle 9"/>
          <p:cNvSpPr/>
          <p:nvPr/>
        </p:nvSpPr>
        <p:spPr>
          <a:xfrm>
            <a:off x="1588" y="0"/>
            <a:ext cx="12188825" cy="6858000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100000">
                <a:srgbClr val="B8BBC1">
                  <a:alpha val="87000"/>
                  <a:lumMod val="45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cs typeface="+mn-ea"/>
              <a:sym typeface="+mn-lt"/>
            </a:endParaRPr>
          </a:p>
        </p:txBody>
      </p:sp>
      <p:sp>
        <p:nvSpPr>
          <p:cNvPr id="8" name="Rectangle 9">
            <a:extLst>
              <a:ext uri="{FF2B5EF4-FFF2-40B4-BE49-F238E27FC236}">
                <a16:creationId xmlns:a16="http://schemas.microsoft.com/office/drawing/2014/main" id="{AB0177A4-EE04-4612-BED2-C8D7E02D65E9}"/>
              </a:ext>
            </a:extLst>
          </p:cNvPr>
          <p:cNvSpPr/>
          <p:nvPr/>
        </p:nvSpPr>
        <p:spPr>
          <a:xfrm>
            <a:off x="1587" y="0"/>
            <a:ext cx="12188825" cy="6858000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100000">
                <a:srgbClr val="B8BBC1">
                  <a:alpha val="87000"/>
                  <a:lumMod val="45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cs typeface="+mn-ea"/>
              <a:sym typeface="+mn-lt"/>
            </a:endParaRPr>
          </a:p>
        </p:txBody>
      </p:sp>
      <p:sp>
        <p:nvSpPr>
          <p:cNvPr id="6" name="Snip Single Corner Rectangle 1">
            <a:extLst>
              <a:ext uri="{FF2B5EF4-FFF2-40B4-BE49-F238E27FC236}">
                <a16:creationId xmlns:a16="http://schemas.microsoft.com/office/drawing/2014/main" id="{0F37533D-72D8-4D9F-AD2F-25D970712EC5}"/>
              </a:ext>
            </a:extLst>
          </p:cNvPr>
          <p:cNvSpPr/>
          <p:nvPr/>
        </p:nvSpPr>
        <p:spPr>
          <a:xfrm>
            <a:off x="573341" y="414606"/>
            <a:ext cx="1899893" cy="839428"/>
          </a:xfrm>
          <a:prstGeom prst="snip1Rect">
            <a:avLst>
              <a:gd name="adj" fmla="val 0"/>
            </a:avLst>
          </a:prstGeom>
          <a:gradFill flip="none" rotWithShape="1">
            <a:gsLst>
              <a:gs pos="0">
                <a:schemeClr val="bg1">
                  <a:shade val="30000"/>
                  <a:satMod val="115000"/>
                  <a:tint val="66000"/>
                  <a:satMod val="160000"/>
                </a:schemeClr>
              </a:gs>
              <a:gs pos="50000">
                <a:schemeClr val="bg1">
                  <a:shade val="30000"/>
                  <a:satMod val="115000"/>
                  <a:tint val="44500"/>
                  <a:satMod val="160000"/>
                </a:schemeClr>
              </a:gs>
              <a:gs pos="100000">
                <a:schemeClr val="bg1">
                  <a:shade val="30000"/>
                  <a:satMod val="115000"/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solidFill>
                  <a:schemeClr val="tx1"/>
                </a:solidFill>
                <a:cs typeface="+mn-ea"/>
                <a:sym typeface="+mn-lt"/>
              </a:rPr>
              <a:t>机器学习</a:t>
            </a:r>
            <a:r>
              <a:rPr lang="en-US" altLang="zh-CN" sz="2800" dirty="0">
                <a:solidFill>
                  <a:schemeClr val="tx1"/>
                </a:solidFill>
                <a:cs typeface="+mn-ea"/>
                <a:sym typeface="+mn-lt"/>
              </a:rPr>
              <a:t>2</a:t>
            </a:r>
            <a:endParaRPr lang="en-US" sz="2800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9" name="Snip Single Corner Rectangle 1">
            <a:extLst>
              <a:ext uri="{FF2B5EF4-FFF2-40B4-BE49-F238E27FC236}">
                <a16:creationId xmlns:a16="http://schemas.microsoft.com/office/drawing/2014/main" id="{E8B52435-CA5E-4A5C-807C-90244FAACC4A}"/>
              </a:ext>
            </a:extLst>
          </p:cNvPr>
          <p:cNvSpPr/>
          <p:nvPr/>
        </p:nvSpPr>
        <p:spPr>
          <a:xfrm>
            <a:off x="2751909" y="1562017"/>
            <a:ext cx="7149736" cy="1428205"/>
          </a:xfrm>
          <a:prstGeom prst="snip1Rect">
            <a:avLst>
              <a:gd name="adj" fmla="val 0"/>
            </a:avLst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600" dirty="0">
                <a:solidFill>
                  <a:schemeClr val="tx1"/>
                </a:solidFill>
                <a:cs typeface="+mn-ea"/>
                <a:sym typeface="+mn-lt"/>
              </a:rPr>
              <a:t>小车的自动驾驶</a:t>
            </a:r>
            <a:endParaRPr lang="en-US" sz="3600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2" name="Snip Single Corner Rectangle 1">
            <a:extLst>
              <a:ext uri="{FF2B5EF4-FFF2-40B4-BE49-F238E27FC236}">
                <a16:creationId xmlns:a16="http://schemas.microsoft.com/office/drawing/2014/main" id="{5BE7B92B-2FC9-4E07-9ED6-5DB3B35E5558}"/>
              </a:ext>
            </a:extLst>
          </p:cNvPr>
          <p:cNvSpPr/>
          <p:nvPr/>
        </p:nvSpPr>
        <p:spPr>
          <a:xfrm>
            <a:off x="2059577" y="3317966"/>
            <a:ext cx="8534400" cy="3125428"/>
          </a:xfrm>
          <a:prstGeom prst="snip1Rect">
            <a:avLst>
              <a:gd name="adj" fmla="val 0"/>
            </a:avLst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zh-CN" altLang="en-US" sz="3200" dirty="0">
                <a:solidFill>
                  <a:schemeClr val="tx1"/>
                </a:solidFill>
                <a:latin typeface="Arial" panose="020B0604020202020204" pitchFamily="34" charset="0"/>
                <a:ea typeface="Helvetica Neue"/>
              </a:rPr>
              <a:t>道路边缘检测：</a:t>
            </a:r>
            <a:endParaRPr lang="en-US" altLang="zh-CN" sz="3200" dirty="0">
              <a:solidFill>
                <a:schemeClr val="tx1"/>
              </a:solidFill>
              <a:latin typeface="Arial" panose="020B0604020202020204" pitchFamily="34" charset="0"/>
              <a:ea typeface="Helvetica Neue"/>
            </a:endParaRPr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zh-CN" altLang="zh-CN" sz="3200" dirty="0">
                <a:solidFill>
                  <a:schemeClr val="tx1"/>
                </a:solidFill>
                <a:latin typeface="Arial" panose="020B0604020202020204" pitchFamily="34" charset="0"/>
                <a:ea typeface="Helvetica Neue"/>
              </a:rPr>
              <a:t>① 进行滤波处理</a:t>
            </a:r>
            <a:r>
              <a:rPr lang="zh-CN" altLang="zh-CN" sz="3200" dirty="0">
                <a:solidFill>
                  <a:schemeClr val="tx1"/>
                </a:solidFill>
                <a:latin typeface="Arial" panose="020B0604020202020204" pitchFamily="34" charset="0"/>
                <a:ea typeface="var(--monospace)"/>
              </a:rPr>
              <a:t> </a:t>
            </a:r>
            <a:endParaRPr lang="en-US" altLang="zh-CN" sz="3200" dirty="0">
              <a:solidFill>
                <a:schemeClr val="tx1"/>
              </a:solidFill>
              <a:latin typeface="Arial" panose="020B0604020202020204" pitchFamily="34" charset="0"/>
              <a:ea typeface="var(--monospace)"/>
            </a:endParaRPr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zh-CN" altLang="zh-CN" sz="3200" dirty="0">
                <a:solidFill>
                  <a:schemeClr val="tx1"/>
                </a:solidFill>
                <a:latin typeface="Arial" panose="020B0604020202020204" pitchFamily="34" charset="0"/>
                <a:ea typeface="Helvetica Neue"/>
              </a:rPr>
              <a:t>② Canny边缘检测</a:t>
            </a:r>
            <a:r>
              <a:rPr lang="zh-CN" altLang="zh-CN" sz="3200" dirty="0">
                <a:solidFill>
                  <a:schemeClr val="tx1"/>
                </a:solidFill>
                <a:latin typeface="Arial" panose="020B0604020202020204" pitchFamily="34" charset="0"/>
                <a:ea typeface="var(--monospace)"/>
              </a:rPr>
              <a:t> </a:t>
            </a:r>
            <a:endParaRPr lang="en-US" altLang="zh-CN" sz="3200" dirty="0">
              <a:solidFill>
                <a:schemeClr val="tx1"/>
              </a:solidFill>
              <a:latin typeface="Arial" panose="020B0604020202020204" pitchFamily="34" charset="0"/>
              <a:ea typeface="var(--monospace)"/>
            </a:endParaRPr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zh-CN" altLang="zh-CN" sz="3200" dirty="0">
                <a:solidFill>
                  <a:schemeClr val="tx1"/>
                </a:solidFill>
                <a:latin typeface="Arial" panose="020B0604020202020204" pitchFamily="34" charset="0"/>
                <a:ea typeface="Helvetica Neue"/>
              </a:rPr>
              <a:t>③ 利用Hough变换进行道路检测</a:t>
            </a:r>
            <a:r>
              <a:rPr lang="zh-CN" altLang="zh-CN" sz="3200" dirty="0">
                <a:solidFill>
                  <a:schemeClr val="tx1"/>
                </a:solidFill>
                <a:latin typeface="Arial" panose="020B0604020202020204" pitchFamily="34" charset="0"/>
                <a:ea typeface="var(--monospace)"/>
              </a:rPr>
              <a:t> </a:t>
            </a:r>
            <a:endParaRPr lang="zh-CN" altLang="en-US" sz="3200" dirty="0">
              <a:solidFill>
                <a:schemeClr val="tx1"/>
              </a:solidFill>
              <a:latin typeface="Arial" panose="020B0604020202020204" pitchFamily="34" charset="0"/>
              <a:ea typeface="var(--monospace)"/>
            </a:endParaRPr>
          </a:p>
        </p:txBody>
      </p:sp>
    </p:spTree>
    <p:extLst>
      <p:ext uri="{BB962C8B-B14F-4D97-AF65-F5344CB8AC3E}">
        <p14:creationId xmlns:p14="http://schemas.microsoft.com/office/powerpoint/2010/main" val="3580654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42" b="42"/>
          <a:stretch>
            <a:fillRect/>
          </a:stretch>
        </p:blipFill>
        <p:spPr/>
      </p:pic>
      <p:sp>
        <p:nvSpPr>
          <p:cNvPr id="10" name="Rectangle 9"/>
          <p:cNvSpPr/>
          <p:nvPr/>
        </p:nvSpPr>
        <p:spPr>
          <a:xfrm>
            <a:off x="3175" y="8"/>
            <a:ext cx="12188825" cy="6892834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100000">
                <a:srgbClr val="B8BBC1">
                  <a:alpha val="87000"/>
                  <a:lumMod val="45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cs typeface="+mn-ea"/>
              <a:sym typeface="+mn-lt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3D8D406-9E34-42CB-A96D-01EDA2577C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5851" y="3701413"/>
            <a:ext cx="4637559" cy="312491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B9DDFDD-EF61-4CEA-A681-DFBFEBA5EC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314" y="428981"/>
            <a:ext cx="4638398" cy="312548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90ACCC8-DB10-4C2B-A398-8CD1D6BADD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153" y="3701413"/>
            <a:ext cx="4637559" cy="312491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93EAB531-E0CD-4D90-BA1A-0D60F23EE24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5851" y="428981"/>
            <a:ext cx="4638398" cy="3125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6290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42" b="42"/>
          <a:stretch>
            <a:fillRect/>
          </a:stretch>
        </p:blipFill>
        <p:spPr/>
      </p:pic>
      <p:sp>
        <p:nvSpPr>
          <p:cNvPr id="10" name="Rectangle 9"/>
          <p:cNvSpPr/>
          <p:nvPr/>
        </p:nvSpPr>
        <p:spPr>
          <a:xfrm>
            <a:off x="1588" y="0"/>
            <a:ext cx="12188825" cy="6858000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100000">
                <a:srgbClr val="B8BBC1">
                  <a:alpha val="87000"/>
                  <a:lumMod val="45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cs typeface="+mn-ea"/>
              <a:sym typeface="+mn-lt"/>
            </a:endParaRPr>
          </a:p>
        </p:txBody>
      </p:sp>
      <p:sp>
        <p:nvSpPr>
          <p:cNvPr id="8" name="Rectangle 9">
            <a:extLst>
              <a:ext uri="{FF2B5EF4-FFF2-40B4-BE49-F238E27FC236}">
                <a16:creationId xmlns:a16="http://schemas.microsoft.com/office/drawing/2014/main" id="{AB0177A4-EE04-4612-BED2-C8D7E02D65E9}"/>
              </a:ext>
            </a:extLst>
          </p:cNvPr>
          <p:cNvSpPr/>
          <p:nvPr/>
        </p:nvSpPr>
        <p:spPr>
          <a:xfrm>
            <a:off x="1587" y="0"/>
            <a:ext cx="12188825" cy="6858000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100000">
                <a:srgbClr val="B8BBC1">
                  <a:alpha val="87000"/>
                  <a:lumMod val="45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cs typeface="+mn-ea"/>
              <a:sym typeface="+mn-lt"/>
            </a:endParaRPr>
          </a:p>
        </p:txBody>
      </p:sp>
      <p:sp>
        <p:nvSpPr>
          <p:cNvPr id="11" name="Snip Single Corner Rectangle 1">
            <a:extLst>
              <a:ext uri="{FF2B5EF4-FFF2-40B4-BE49-F238E27FC236}">
                <a16:creationId xmlns:a16="http://schemas.microsoft.com/office/drawing/2014/main" id="{20CCCA53-6F02-4D72-9500-38E8DA328767}"/>
              </a:ext>
            </a:extLst>
          </p:cNvPr>
          <p:cNvSpPr/>
          <p:nvPr/>
        </p:nvSpPr>
        <p:spPr>
          <a:xfrm>
            <a:off x="1874981" y="74963"/>
            <a:ext cx="8885645" cy="3776601"/>
          </a:xfrm>
          <a:prstGeom prst="snip1Rect">
            <a:avLst>
              <a:gd name="adj" fmla="val 0"/>
            </a:avLst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1200"/>
              </a:spcBef>
              <a:spcAft>
                <a:spcPts val="1200"/>
              </a:spcAft>
            </a:pPr>
            <a:r>
              <a:rPr lang="en-US" altLang="zh-CN" sz="3600" dirty="0">
                <a:solidFill>
                  <a:schemeClr val="tx1"/>
                </a:solidFill>
                <a:cs typeface="+mn-ea"/>
                <a:sym typeface="+mn-lt"/>
              </a:rPr>
              <a:t>Github :</a:t>
            </a:r>
          </a:p>
          <a:p>
            <a:pPr algn="ctr">
              <a:spcBef>
                <a:spcPts val="1200"/>
              </a:spcBef>
              <a:spcAft>
                <a:spcPts val="1200"/>
              </a:spcAft>
            </a:pPr>
            <a:r>
              <a:rPr lang="en-US" altLang="zh-CN" sz="3600" dirty="0">
                <a:solidFill>
                  <a:schemeClr val="tx1"/>
                </a:solidFill>
                <a:cs typeface="+mn-ea"/>
                <a:sym typeface="+mn-lt"/>
                <a:hlinkClick r:id="rId3"/>
              </a:rPr>
              <a:t>https://github.com/jaingmengmeng/AI-Car</a:t>
            </a:r>
            <a:endParaRPr lang="en-US" altLang="zh-CN" sz="3600" dirty="0">
              <a:solidFill>
                <a:schemeClr val="tx1"/>
              </a:solidFill>
              <a:cs typeface="+mn-ea"/>
              <a:sym typeface="+mn-lt"/>
            </a:endParaRPr>
          </a:p>
          <a:p>
            <a:pPr algn="ctr">
              <a:spcBef>
                <a:spcPts val="1200"/>
              </a:spcBef>
              <a:spcAft>
                <a:spcPts val="1200"/>
              </a:spcAft>
            </a:pPr>
            <a:r>
              <a:rPr lang="en-US" altLang="zh-CN" sz="3600" dirty="0">
                <a:solidFill>
                  <a:schemeClr val="tx1"/>
                </a:solidFill>
                <a:cs typeface="+mn-ea"/>
                <a:sym typeface="+mn-lt"/>
              </a:rPr>
              <a:t>Welcome to watch and star it !</a:t>
            </a:r>
            <a:endParaRPr lang="en-US" sz="3600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0F64B58-717B-477A-B3B5-B9D9298321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3394" y="2666750"/>
            <a:ext cx="8885645" cy="3988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787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/>
          <p:cNvPicPr>
            <a:picLocks noGrp="1" noChangeAspect="1"/>
          </p:cNvPicPr>
          <p:nvPr>
            <p:ph type="pic" sz="quarter" idx="28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567" r="5567"/>
          <a:stretch>
            <a:fillRect/>
          </a:stretch>
        </p:blipFill>
        <p:spPr/>
      </p:pic>
      <p:pic>
        <p:nvPicPr>
          <p:cNvPr id="4" name="Picture Placeholder 3"/>
          <p:cNvPicPr>
            <a:picLocks noGrp="1" noChangeAspect="1"/>
          </p:cNvPicPr>
          <p:nvPr>
            <p:ph type="pic" sz="quarter" idx="26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4514" r="24514"/>
          <a:stretch>
            <a:fillRect/>
          </a:stretch>
        </p:blipFill>
        <p:spPr/>
      </p:pic>
      <p:sp>
        <p:nvSpPr>
          <p:cNvPr id="12" name="Rectangle 11"/>
          <p:cNvSpPr/>
          <p:nvPr/>
        </p:nvSpPr>
        <p:spPr>
          <a:xfrm>
            <a:off x="6067210" y="0"/>
            <a:ext cx="6094414" cy="6858000"/>
          </a:xfrm>
          <a:prstGeom prst="rect">
            <a:avLst/>
          </a:prstGeom>
          <a:solidFill>
            <a:srgbClr val="000000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cs typeface="+mn-ea"/>
              <a:sym typeface="+mn-lt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587" y="0"/>
            <a:ext cx="6094414" cy="6858000"/>
          </a:xfrm>
          <a:prstGeom prst="rect">
            <a:avLst/>
          </a:prstGeom>
          <a:solidFill>
            <a:srgbClr val="000000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cs typeface="+mn-ea"/>
              <a:sym typeface="+mn-lt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228170" y="4038538"/>
            <a:ext cx="16082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spc="600">
                <a:solidFill>
                  <a:schemeClr val="tx2"/>
                </a:solidFill>
                <a:cs typeface="+mn-ea"/>
                <a:sym typeface="+mn-lt"/>
              </a:rPr>
              <a:t>LEARN</a:t>
            </a:r>
            <a:endParaRPr lang="en-US" sz="1400" spc="600" dirty="0">
              <a:solidFill>
                <a:schemeClr val="tx2"/>
              </a:solidFill>
              <a:cs typeface="+mn-ea"/>
              <a:sym typeface="+mn-lt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165112E-4B2E-456F-AA73-B384CC30B0DD}"/>
              </a:ext>
            </a:extLst>
          </p:cNvPr>
          <p:cNvSpPr txBox="1"/>
          <p:nvPr/>
        </p:nvSpPr>
        <p:spPr>
          <a:xfrm>
            <a:off x="4561967" y="3044279"/>
            <a:ext cx="30680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dirty="0">
                <a:solidFill>
                  <a:schemeClr val="bg1"/>
                </a:solidFill>
              </a:rPr>
              <a:t>谢谢大家</a:t>
            </a:r>
          </a:p>
        </p:txBody>
      </p:sp>
      <p:sp>
        <p:nvSpPr>
          <p:cNvPr id="8" name="Rectangle 10">
            <a:extLst>
              <a:ext uri="{FF2B5EF4-FFF2-40B4-BE49-F238E27FC236}">
                <a16:creationId xmlns:a16="http://schemas.microsoft.com/office/drawing/2014/main" id="{95B84660-1900-46C6-82FC-6225E0655F0D}"/>
              </a:ext>
            </a:extLst>
          </p:cNvPr>
          <p:cNvSpPr/>
          <p:nvPr/>
        </p:nvSpPr>
        <p:spPr>
          <a:xfrm rot="16200000">
            <a:off x="4058261" y="1607182"/>
            <a:ext cx="3957145" cy="3957145"/>
          </a:xfrm>
          <a:prstGeom prst="rect">
            <a:avLst/>
          </a:prstGeom>
          <a:noFill/>
          <a:ln w="152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718992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9" r="19"/>
          <a:stretch>
            <a:fillRect/>
          </a:stretch>
        </p:blipFill>
        <p:spPr/>
      </p:pic>
      <p:sp>
        <p:nvSpPr>
          <p:cNvPr id="10" name="Rectangle 9"/>
          <p:cNvSpPr/>
          <p:nvPr/>
        </p:nvSpPr>
        <p:spPr>
          <a:xfrm>
            <a:off x="1588" y="0"/>
            <a:ext cx="12188825" cy="6858000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100000">
                <a:srgbClr val="B8BBC1">
                  <a:alpha val="87000"/>
                  <a:lumMod val="45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cs typeface="+mn-ea"/>
              <a:sym typeface="+mn-lt"/>
            </a:endParaRPr>
          </a:p>
        </p:txBody>
      </p:sp>
      <p:sp>
        <p:nvSpPr>
          <p:cNvPr id="11" name="Rectangle 10"/>
          <p:cNvSpPr/>
          <p:nvPr/>
        </p:nvSpPr>
        <p:spPr>
          <a:xfrm rot="16200000">
            <a:off x="4117428" y="1450428"/>
            <a:ext cx="3957145" cy="3957145"/>
          </a:xfrm>
          <a:prstGeom prst="rect">
            <a:avLst/>
          </a:prstGeom>
          <a:noFill/>
          <a:ln w="152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>
              <a:cs typeface="+mn-ea"/>
              <a:sym typeface="+mn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388895" y="2214314"/>
            <a:ext cx="3407120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spc="300" dirty="0">
                <a:solidFill>
                  <a:schemeClr val="bg1"/>
                </a:solidFill>
                <a:cs typeface="+mn-ea"/>
                <a:sym typeface="+mn-lt"/>
              </a:rPr>
              <a:t>AI-C</a:t>
            </a:r>
            <a:r>
              <a:rPr lang="en-US" altLang="zh-CN" sz="5400" spc="300" dirty="0">
                <a:solidFill>
                  <a:schemeClr val="bg1"/>
                </a:solidFill>
                <a:cs typeface="+mn-ea"/>
                <a:sym typeface="+mn-lt"/>
              </a:rPr>
              <a:t>ar</a:t>
            </a:r>
          </a:p>
          <a:p>
            <a:pPr algn="ctr"/>
            <a:r>
              <a:rPr lang="zh-CN" altLang="en-US" sz="5400" spc="300" dirty="0">
                <a:solidFill>
                  <a:schemeClr val="bg1"/>
                </a:solidFill>
                <a:cs typeface="+mn-ea"/>
                <a:sym typeface="+mn-lt"/>
              </a:rPr>
              <a:t>避障功能</a:t>
            </a:r>
            <a:endParaRPr lang="en-US" altLang="zh-CN" sz="5400" spc="300" dirty="0">
              <a:solidFill>
                <a:schemeClr val="bg1"/>
              </a:solidFill>
              <a:cs typeface="+mn-ea"/>
              <a:sym typeface="+mn-lt"/>
            </a:endParaRPr>
          </a:p>
          <a:p>
            <a:pPr algn="ctr"/>
            <a:endParaRPr lang="en-US" sz="4400" spc="300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384220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图片占位符 1">
            <a:extLst>
              <a:ext uri="{FF2B5EF4-FFF2-40B4-BE49-F238E27FC236}">
                <a16:creationId xmlns:a16="http://schemas.microsoft.com/office/drawing/2014/main" id="{8832426B-6916-477B-B354-BB0B1587035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534FFD6D-12A1-471E-A9C8-8062F16A0CC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9" r="1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9">
            <a:extLst>
              <a:ext uri="{FF2B5EF4-FFF2-40B4-BE49-F238E27FC236}">
                <a16:creationId xmlns:a16="http://schemas.microsoft.com/office/drawing/2014/main" id="{1EAAC8C5-367D-48AA-BD17-2D9A877E37F2}"/>
              </a:ext>
            </a:extLst>
          </p:cNvPr>
          <p:cNvSpPr/>
          <p:nvPr/>
        </p:nvSpPr>
        <p:spPr>
          <a:xfrm>
            <a:off x="1588" y="0"/>
            <a:ext cx="12188825" cy="6858000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100000">
                <a:srgbClr val="B8BBC1">
                  <a:alpha val="87000"/>
                  <a:lumMod val="45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cs typeface="+mn-ea"/>
              <a:sym typeface="+mn-lt"/>
            </a:endParaRPr>
          </a:p>
        </p:txBody>
      </p:sp>
      <p:sp>
        <p:nvSpPr>
          <p:cNvPr id="11" name="Snip Single Corner Rectangle 1">
            <a:extLst>
              <a:ext uri="{FF2B5EF4-FFF2-40B4-BE49-F238E27FC236}">
                <a16:creationId xmlns:a16="http://schemas.microsoft.com/office/drawing/2014/main" id="{C37DA6A4-E204-43DD-84AE-F207FB2E6B4A}"/>
              </a:ext>
            </a:extLst>
          </p:cNvPr>
          <p:cNvSpPr/>
          <p:nvPr/>
        </p:nvSpPr>
        <p:spPr>
          <a:xfrm>
            <a:off x="2560321" y="809898"/>
            <a:ext cx="7149736" cy="5208562"/>
          </a:xfrm>
          <a:prstGeom prst="snip1Rect">
            <a:avLst>
              <a:gd name="adj" fmla="val 0"/>
            </a:avLst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cs typeface="+mn-ea"/>
              <a:sym typeface="+mn-lt"/>
            </a:endParaRP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3770B6D4-B8AF-4B69-870E-DF82F0D7E134}"/>
              </a:ext>
            </a:extLst>
          </p:cNvPr>
          <p:cNvSpPr/>
          <p:nvPr/>
        </p:nvSpPr>
        <p:spPr>
          <a:xfrm>
            <a:off x="3187343" y="2749728"/>
            <a:ext cx="2090058" cy="96665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dirty="0"/>
              <a:t>避障</a:t>
            </a: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FAEB5F37-FE2A-4C35-BB48-EAB5F9D17CA2}"/>
              </a:ext>
            </a:extLst>
          </p:cNvPr>
          <p:cNvSpPr/>
          <p:nvPr/>
        </p:nvSpPr>
        <p:spPr>
          <a:xfrm>
            <a:off x="6352908" y="1783077"/>
            <a:ext cx="2442755" cy="96665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dirty="0"/>
              <a:t>红外避障</a:t>
            </a: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4D166F7E-6325-4EA7-A5C5-A7BD7F757CE1}"/>
              </a:ext>
            </a:extLst>
          </p:cNvPr>
          <p:cNvSpPr/>
          <p:nvPr/>
        </p:nvSpPr>
        <p:spPr>
          <a:xfrm>
            <a:off x="6352908" y="3877489"/>
            <a:ext cx="2442756" cy="96665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dirty="0"/>
              <a:t>超声波避障</a:t>
            </a:r>
          </a:p>
        </p:txBody>
      </p:sp>
      <p:sp>
        <p:nvSpPr>
          <p:cNvPr id="15" name="左大括号 14">
            <a:extLst>
              <a:ext uri="{FF2B5EF4-FFF2-40B4-BE49-F238E27FC236}">
                <a16:creationId xmlns:a16="http://schemas.microsoft.com/office/drawing/2014/main" id="{754DECB7-D503-43D1-AE5E-C1E03E20008E}"/>
              </a:ext>
            </a:extLst>
          </p:cNvPr>
          <p:cNvSpPr/>
          <p:nvPr/>
        </p:nvSpPr>
        <p:spPr>
          <a:xfrm>
            <a:off x="5556075" y="2098762"/>
            <a:ext cx="627018" cy="2386148"/>
          </a:xfrm>
          <a:prstGeom prst="leftBrace">
            <a:avLst>
              <a:gd name="adj1" fmla="val 55555"/>
              <a:gd name="adj2" fmla="val 4781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Snip Single Corner Rectangle 1">
            <a:extLst>
              <a:ext uri="{FF2B5EF4-FFF2-40B4-BE49-F238E27FC236}">
                <a16:creationId xmlns:a16="http://schemas.microsoft.com/office/drawing/2014/main" id="{5612C974-9F9D-4616-9C84-7616B36FDC29}"/>
              </a:ext>
            </a:extLst>
          </p:cNvPr>
          <p:cNvSpPr/>
          <p:nvPr/>
        </p:nvSpPr>
        <p:spPr>
          <a:xfrm>
            <a:off x="391968" y="390184"/>
            <a:ext cx="1899893" cy="839428"/>
          </a:xfrm>
          <a:prstGeom prst="snip1Rect">
            <a:avLst>
              <a:gd name="adj" fmla="val 0"/>
            </a:avLst>
          </a:prstGeom>
          <a:gradFill flip="none" rotWithShape="1">
            <a:gsLst>
              <a:gs pos="0">
                <a:schemeClr val="bg1">
                  <a:shade val="30000"/>
                  <a:satMod val="115000"/>
                  <a:tint val="66000"/>
                  <a:satMod val="160000"/>
                </a:schemeClr>
              </a:gs>
              <a:gs pos="50000">
                <a:schemeClr val="bg1">
                  <a:shade val="30000"/>
                  <a:satMod val="115000"/>
                  <a:tint val="44500"/>
                  <a:satMod val="160000"/>
                </a:schemeClr>
              </a:gs>
              <a:gs pos="100000">
                <a:schemeClr val="bg1">
                  <a:shade val="30000"/>
                  <a:satMod val="115000"/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solidFill>
                  <a:schemeClr val="tx1"/>
                </a:solidFill>
                <a:cs typeface="+mn-ea"/>
                <a:sym typeface="+mn-lt"/>
              </a:rPr>
              <a:t>避障功能</a:t>
            </a:r>
            <a:endParaRPr lang="en-US" sz="2800" dirty="0">
              <a:solidFill>
                <a:schemeClr val="tx1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92343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占位符 9">
            <a:extLst>
              <a:ext uri="{FF2B5EF4-FFF2-40B4-BE49-F238E27FC236}">
                <a16:creationId xmlns:a16="http://schemas.microsoft.com/office/drawing/2014/main" id="{8628E00E-DC85-4AD3-95C2-6C352304F6C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06" b="28906"/>
          <a:stretch>
            <a:fillRect/>
          </a:stretch>
        </p:blipFill>
        <p:spPr/>
      </p:pic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534FFD6D-12A1-471E-A9C8-8062F16A0CC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9" r="1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9">
            <a:extLst>
              <a:ext uri="{FF2B5EF4-FFF2-40B4-BE49-F238E27FC236}">
                <a16:creationId xmlns:a16="http://schemas.microsoft.com/office/drawing/2014/main" id="{1EAAC8C5-367D-48AA-BD17-2D9A877E37F2}"/>
              </a:ext>
            </a:extLst>
          </p:cNvPr>
          <p:cNvSpPr/>
          <p:nvPr/>
        </p:nvSpPr>
        <p:spPr>
          <a:xfrm>
            <a:off x="1588" y="0"/>
            <a:ext cx="12188825" cy="6858000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100000">
                <a:srgbClr val="B8BBC1">
                  <a:alpha val="87000"/>
                  <a:lumMod val="45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cs typeface="+mn-ea"/>
              <a:sym typeface="+mn-lt"/>
            </a:endParaRPr>
          </a:p>
        </p:txBody>
      </p:sp>
      <p:sp>
        <p:nvSpPr>
          <p:cNvPr id="7" name="Snip Single Corner Rectangle 1">
            <a:extLst>
              <a:ext uri="{FF2B5EF4-FFF2-40B4-BE49-F238E27FC236}">
                <a16:creationId xmlns:a16="http://schemas.microsoft.com/office/drawing/2014/main" id="{7CB3152E-AAC8-4530-8360-47F76BF4E72C}"/>
              </a:ext>
            </a:extLst>
          </p:cNvPr>
          <p:cNvSpPr/>
          <p:nvPr/>
        </p:nvSpPr>
        <p:spPr>
          <a:xfrm>
            <a:off x="573341" y="432023"/>
            <a:ext cx="2110827" cy="815033"/>
          </a:xfrm>
          <a:prstGeom prst="snip1Rect">
            <a:avLst>
              <a:gd name="adj" fmla="val 0"/>
            </a:avLst>
          </a:prstGeom>
          <a:gradFill flip="none" rotWithShape="1">
            <a:gsLst>
              <a:gs pos="0">
                <a:schemeClr val="bg1">
                  <a:shade val="30000"/>
                  <a:satMod val="115000"/>
                  <a:tint val="66000"/>
                  <a:satMod val="160000"/>
                </a:schemeClr>
              </a:gs>
              <a:gs pos="50000">
                <a:schemeClr val="bg1">
                  <a:shade val="30000"/>
                  <a:satMod val="115000"/>
                  <a:tint val="44500"/>
                  <a:satMod val="160000"/>
                </a:schemeClr>
              </a:gs>
              <a:gs pos="100000">
                <a:schemeClr val="bg1">
                  <a:shade val="30000"/>
                  <a:satMod val="115000"/>
                  <a:tint val="23500"/>
                  <a:satMod val="16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solidFill>
                  <a:schemeClr val="tx1"/>
                </a:solidFill>
                <a:cs typeface="+mn-ea"/>
                <a:sym typeface="+mn-lt"/>
              </a:rPr>
              <a:t>红外避障</a:t>
            </a:r>
            <a:endParaRPr lang="en-US" sz="2800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3E050FEA-AF4B-4847-97DE-0C39572BA3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7673" y="206137"/>
            <a:ext cx="4834294" cy="6445726"/>
          </a:xfrm>
          <a:prstGeom prst="rect">
            <a:avLst/>
          </a:prstGeom>
        </p:spPr>
      </p:pic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3DCF4D39-7243-45AF-81D8-E8FE4E213715}"/>
              </a:ext>
            </a:extLst>
          </p:cNvPr>
          <p:cNvCxnSpPr>
            <a:cxnSpLocks/>
            <a:endCxn id="23" idx="3"/>
          </p:cNvCxnSpPr>
          <p:nvPr/>
        </p:nvCxnSpPr>
        <p:spPr>
          <a:xfrm flipH="1" flipV="1">
            <a:off x="2684168" y="4423954"/>
            <a:ext cx="4571686" cy="4644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60C0E625-A702-4738-90FF-17AD94B80E4D}"/>
              </a:ext>
            </a:extLst>
          </p:cNvPr>
          <p:cNvCxnSpPr>
            <a:cxnSpLocks/>
            <a:endCxn id="22" idx="3"/>
          </p:cNvCxnSpPr>
          <p:nvPr/>
        </p:nvCxnSpPr>
        <p:spPr>
          <a:xfrm flipH="1" flipV="1">
            <a:off x="2684168" y="2730137"/>
            <a:ext cx="4162383" cy="16938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849C3DE7-90F9-41DA-87FF-19DB1B0A7868}"/>
              </a:ext>
            </a:extLst>
          </p:cNvPr>
          <p:cNvSpPr/>
          <p:nvPr/>
        </p:nvSpPr>
        <p:spPr>
          <a:xfrm>
            <a:off x="889888" y="2238103"/>
            <a:ext cx="1794280" cy="9840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红外接收器</a:t>
            </a:r>
          </a:p>
        </p:txBody>
      </p:sp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790903FD-2FDB-45F3-9F11-FA1CC8ED5414}"/>
              </a:ext>
            </a:extLst>
          </p:cNvPr>
          <p:cNvSpPr/>
          <p:nvPr/>
        </p:nvSpPr>
        <p:spPr>
          <a:xfrm>
            <a:off x="889888" y="3931920"/>
            <a:ext cx="1794280" cy="9840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红外发射器</a:t>
            </a:r>
          </a:p>
        </p:txBody>
      </p:sp>
    </p:spTree>
    <p:extLst>
      <p:ext uri="{BB962C8B-B14F-4D97-AF65-F5344CB8AC3E}">
        <p14:creationId xmlns:p14="http://schemas.microsoft.com/office/powerpoint/2010/main" val="3726249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占位符 9">
            <a:extLst>
              <a:ext uri="{FF2B5EF4-FFF2-40B4-BE49-F238E27FC236}">
                <a16:creationId xmlns:a16="http://schemas.microsoft.com/office/drawing/2014/main" id="{8628E00E-DC85-4AD3-95C2-6C352304F6C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06" b="28906"/>
          <a:stretch>
            <a:fillRect/>
          </a:stretch>
        </p:blipFill>
        <p:spPr/>
      </p:pic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534FFD6D-12A1-471E-A9C8-8062F16A0CC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9" r="1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9">
            <a:extLst>
              <a:ext uri="{FF2B5EF4-FFF2-40B4-BE49-F238E27FC236}">
                <a16:creationId xmlns:a16="http://schemas.microsoft.com/office/drawing/2014/main" id="{1EAAC8C5-367D-48AA-BD17-2D9A877E37F2}"/>
              </a:ext>
            </a:extLst>
          </p:cNvPr>
          <p:cNvSpPr/>
          <p:nvPr/>
        </p:nvSpPr>
        <p:spPr>
          <a:xfrm>
            <a:off x="1588" y="0"/>
            <a:ext cx="12188825" cy="6858000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100000">
                <a:srgbClr val="B8BBC1">
                  <a:alpha val="87000"/>
                  <a:lumMod val="45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cs typeface="+mn-ea"/>
              <a:sym typeface="+mn-lt"/>
            </a:endParaRPr>
          </a:p>
        </p:txBody>
      </p:sp>
      <p:sp>
        <p:nvSpPr>
          <p:cNvPr id="7" name="Snip Single Corner Rectangle 1">
            <a:extLst>
              <a:ext uri="{FF2B5EF4-FFF2-40B4-BE49-F238E27FC236}">
                <a16:creationId xmlns:a16="http://schemas.microsoft.com/office/drawing/2014/main" id="{7CB3152E-AAC8-4530-8360-47F76BF4E72C}"/>
              </a:ext>
            </a:extLst>
          </p:cNvPr>
          <p:cNvSpPr/>
          <p:nvPr/>
        </p:nvSpPr>
        <p:spPr>
          <a:xfrm>
            <a:off x="512381" y="292686"/>
            <a:ext cx="2579161" cy="815033"/>
          </a:xfrm>
          <a:prstGeom prst="snip1Rect">
            <a:avLst>
              <a:gd name="adj" fmla="val 0"/>
            </a:avLst>
          </a:prstGeom>
          <a:gradFill flip="none" rotWithShape="1">
            <a:gsLst>
              <a:gs pos="0">
                <a:schemeClr val="bg1">
                  <a:shade val="30000"/>
                  <a:satMod val="115000"/>
                  <a:tint val="66000"/>
                  <a:satMod val="160000"/>
                </a:schemeClr>
              </a:gs>
              <a:gs pos="50000">
                <a:schemeClr val="bg1">
                  <a:shade val="30000"/>
                  <a:satMod val="115000"/>
                  <a:tint val="44500"/>
                  <a:satMod val="160000"/>
                </a:schemeClr>
              </a:gs>
              <a:gs pos="100000">
                <a:schemeClr val="bg1">
                  <a:shade val="30000"/>
                  <a:satMod val="115000"/>
                  <a:tint val="23500"/>
                  <a:satMod val="16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solidFill>
                  <a:schemeClr val="tx1"/>
                </a:solidFill>
                <a:cs typeface="+mn-ea"/>
                <a:sym typeface="+mn-lt"/>
              </a:rPr>
              <a:t>红外避障代码</a:t>
            </a:r>
            <a:endParaRPr lang="en-US" sz="2800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2ACDD98-704D-4A9F-96C3-58D5BE1583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7611" y="1107719"/>
            <a:ext cx="9808028" cy="5750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7748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占位符 9">
            <a:extLst>
              <a:ext uri="{FF2B5EF4-FFF2-40B4-BE49-F238E27FC236}">
                <a16:creationId xmlns:a16="http://schemas.microsoft.com/office/drawing/2014/main" id="{8628E00E-DC85-4AD3-95C2-6C352304F6C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06" b="28906"/>
          <a:stretch>
            <a:fillRect/>
          </a:stretch>
        </p:blipFill>
        <p:spPr/>
      </p:pic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534FFD6D-12A1-471E-A9C8-8062F16A0CC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9" r="1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9">
            <a:extLst>
              <a:ext uri="{FF2B5EF4-FFF2-40B4-BE49-F238E27FC236}">
                <a16:creationId xmlns:a16="http://schemas.microsoft.com/office/drawing/2014/main" id="{1EAAC8C5-367D-48AA-BD17-2D9A877E37F2}"/>
              </a:ext>
            </a:extLst>
          </p:cNvPr>
          <p:cNvSpPr/>
          <p:nvPr/>
        </p:nvSpPr>
        <p:spPr>
          <a:xfrm>
            <a:off x="1588" y="0"/>
            <a:ext cx="12188825" cy="6858000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100000">
                <a:srgbClr val="B8BBC1">
                  <a:alpha val="87000"/>
                  <a:lumMod val="45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cs typeface="+mn-ea"/>
              <a:sym typeface="+mn-lt"/>
            </a:endParaRPr>
          </a:p>
        </p:txBody>
      </p:sp>
      <p:sp>
        <p:nvSpPr>
          <p:cNvPr id="7" name="Snip Single Corner Rectangle 1">
            <a:extLst>
              <a:ext uri="{FF2B5EF4-FFF2-40B4-BE49-F238E27FC236}">
                <a16:creationId xmlns:a16="http://schemas.microsoft.com/office/drawing/2014/main" id="{7CB3152E-AAC8-4530-8360-47F76BF4E72C}"/>
              </a:ext>
            </a:extLst>
          </p:cNvPr>
          <p:cNvSpPr/>
          <p:nvPr/>
        </p:nvSpPr>
        <p:spPr>
          <a:xfrm>
            <a:off x="573342" y="432023"/>
            <a:ext cx="2187276" cy="815033"/>
          </a:xfrm>
          <a:prstGeom prst="snip1Rect">
            <a:avLst>
              <a:gd name="adj" fmla="val 0"/>
            </a:avLst>
          </a:prstGeom>
          <a:gradFill flip="none" rotWithShape="1">
            <a:gsLst>
              <a:gs pos="0">
                <a:schemeClr val="bg1">
                  <a:shade val="30000"/>
                  <a:satMod val="115000"/>
                  <a:tint val="66000"/>
                  <a:satMod val="160000"/>
                </a:schemeClr>
              </a:gs>
              <a:gs pos="50000">
                <a:schemeClr val="bg1">
                  <a:shade val="30000"/>
                  <a:satMod val="115000"/>
                  <a:tint val="44500"/>
                  <a:satMod val="160000"/>
                </a:schemeClr>
              </a:gs>
              <a:gs pos="100000">
                <a:schemeClr val="bg1">
                  <a:shade val="30000"/>
                  <a:satMod val="115000"/>
                  <a:tint val="23500"/>
                  <a:satMod val="16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solidFill>
                  <a:schemeClr val="tx1"/>
                </a:solidFill>
                <a:cs typeface="+mn-ea"/>
                <a:sym typeface="+mn-lt"/>
              </a:rPr>
              <a:t>超声波避障</a:t>
            </a:r>
            <a:endParaRPr lang="en-US" sz="2800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EB552E1-3462-480A-8E2D-222D444E0D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3522" y="484415"/>
            <a:ext cx="3878763" cy="6150428"/>
          </a:xfrm>
          <a:prstGeom prst="rect">
            <a:avLst/>
          </a:prstGeom>
        </p:spPr>
      </p:pic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3DCF4D39-7243-45AF-81D8-E8FE4E213715}"/>
              </a:ext>
            </a:extLst>
          </p:cNvPr>
          <p:cNvCxnSpPr>
            <a:cxnSpLocks/>
            <a:endCxn id="23" idx="3"/>
          </p:cNvCxnSpPr>
          <p:nvPr/>
        </p:nvCxnSpPr>
        <p:spPr>
          <a:xfrm flipH="1">
            <a:off x="3379242" y="3814354"/>
            <a:ext cx="4876486" cy="609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60C0E625-A702-4738-90FF-17AD94B80E4D}"/>
              </a:ext>
            </a:extLst>
          </p:cNvPr>
          <p:cNvCxnSpPr>
            <a:cxnSpLocks/>
            <a:endCxn id="22" idx="3"/>
          </p:cNvCxnSpPr>
          <p:nvPr/>
        </p:nvCxnSpPr>
        <p:spPr>
          <a:xfrm flipH="1" flipV="1">
            <a:off x="3379242" y="2730137"/>
            <a:ext cx="2647092" cy="6988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849C3DE7-90F9-41DA-87FF-19DB1B0A7868}"/>
              </a:ext>
            </a:extLst>
          </p:cNvPr>
          <p:cNvSpPr/>
          <p:nvPr/>
        </p:nvSpPr>
        <p:spPr>
          <a:xfrm>
            <a:off x="1584962" y="2238103"/>
            <a:ext cx="1794280" cy="9840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超声波接收器触发脚</a:t>
            </a:r>
          </a:p>
        </p:txBody>
      </p:sp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790903FD-2FDB-45F3-9F11-FA1CC8ED5414}"/>
              </a:ext>
            </a:extLst>
          </p:cNvPr>
          <p:cNvSpPr/>
          <p:nvPr/>
        </p:nvSpPr>
        <p:spPr>
          <a:xfrm>
            <a:off x="1584962" y="3931920"/>
            <a:ext cx="1794280" cy="9840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超声波发射器回声脚</a:t>
            </a:r>
          </a:p>
        </p:txBody>
      </p:sp>
    </p:spTree>
    <p:extLst>
      <p:ext uri="{BB962C8B-B14F-4D97-AF65-F5344CB8AC3E}">
        <p14:creationId xmlns:p14="http://schemas.microsoft.com/office/powerpoint/2010/main" val="4223295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占位符 9">
            <a:extLst>
              <a:ext uri="{FF2B5EF4-FFF2-40B4-BE49-F238E27FC236}">
                <a16:creationId xmlns:a16="http://schemas.microsoft.com/office/drawing/2014/main" id="{8628E00E-DC85-4AD3-95C2-6C352304F6C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06" b="28906"/>
          <a:stretch>
            <a:fillRect/>
          </a:stretch>
        </p:blipFill>
        <p:spPr/>
      </p:pic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534FFD6D-12A1-471E-A9C8-8062F16A0CC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9" r="1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9">
            <a:extLst>
              <a:ext uri="{FF2B5EF4-FFF2-40B4-BE49-F238E27FC236}">
                <a16:creationId xmlns:a16="http://schemas.microsoft.com/office/drawing/2014/main" id="{1EAAC8C5-367D-48AA-BD17-2D9A877E37F2}"/>
              </a:ext>
            </a:extLst>
          </p:cNvPr>
          <p:cNvSpPr/>
          <p:nvPr/>
        </p:nvSpPr>
        <p:spPr>
          <a:xfrm>
            <a:off x="1588" y="0"/>
            <a:ext cx="12188825" cy="6858000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100000">
                <a:srgbClr val="B8BBC1">
                  <a:alpha val="87000"/>
                  <a:lumMod val="45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cs typeface="+mn-ea"/>
              <a:sym typeface="+mn-lt"/>
            </a:endParaRPr>
          </a:p>
        </p:txBody>
      </p:sp>
      <p:sp>
        <p:nvSpPr>
          <p:cNvPr id="7" name="Snip Single Corner Rectangle 1">
            <a:extLst>
              <a:ext uri="{FF2B5EF4-FFF2-40B4-BE49-F238E27FC236}">
                <a16:creationId xmlns:a16="http://schemas.microsoft.com/office/drawing/2014/main" id="{7CB3152E-AAC8-4530-8360-47F76BF4E72C}"/>
              </a:ext>
            </a:extLst>
          </p:cNvPr>
          <p:cNvSpPr/>
          <p:nvPr/>
        </p:nvSpPr>
        <p:spPr>
          <a:xfrm>
            <a:off x="573341" y="432023"/>
            <a:ext cx="2796875" cy="815033"/>
          </a:xfrm>
          <a:prstGeom prst="snip1Rect">
            <a:avLst>
              <a:gd name="adj" fmla="val 0"/>
            </a:avLst>
          </a:prstGeom>
          <a:gradFill flip="none" rotWithShape="1">
            <a:gsLst>
              <a:gs pos="0">
                <a:schemeClr val="bg1">
                  <a:shade val="30000"/>
                  <a:satMod val="115000"/>
                  <a:tint val="66000"/>
                  <a:satMod val="160000"/>
                </a:schemeClr>
              </a:gs>
              <a:gs pos="50000">
                <a:schemeClr val="bg1">
                  <a:shade val="30000"/>
                  <a:satMod val="115000"/>
                  <a:tint val="44500"/>
                  <a:satMod val="160000"/>
                </a:schemeClr>
              </a:gs>
              <a:gs pos="100000">
                <a:schemeClr val="bg1">
                  <a:shade val="30000"/>
                  <a:satMod val="115000"/>
                  <a:tint val="23500"/>
                  <a:satMod val="16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solidFill>
                  <a:schemeClr val="tx1"/>
                </a:solidFill>
                <a:cs typeface="+mn-ea"/>
                <a:sym typeface="+mn-lt"/>
              </a:rPr>
              <a:t>超声波避障代码</a:t>
            </a:r>
            <a:endParaRPr lang="en-US" sz="2800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6C4CA3A-A7BC-483F-BA50-8D0441E160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3039" y="1517144"/>
            <a:ext cx="10162903" cy="5070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2415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占位符 9">
            <a:extLst>
              <a:ext uri="{FF2B5EF4-FFF2-40B4-BE49-F238E27FC236}">
                <a16:creationId xmlns:a16="http://schemas.microsoft.com/office/drawing/2014/main" id="{8628E00E-DC85-4AD3-95C2-6C352304F6C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06" b="28906"/>
          <a:stretch>
            <a:fillRect/>
          </a:stretch>
        </p:blipFill>
        <p:spPr/>
      </p:pic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534FFD6D-12A1-471E-A9C8-8062F16A0CC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9" r="1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9">
            <a:extLst>
              <a:ext uri="{FF2B5EF4-FFF2-40B4-BE49-F238E27FC236}">
                <a16:creationId xmlns:a16="http://schemas.microsoft.com/office/drawing/2014/main" id="{1EAAC8C5-367D-48AA-BD17-2D9A877E37F2}"/>
              </a:ext>
            </a:extLst>
          </p:cNvPr>
          <p:cNvSpPr/>
          <p:nvPr/>
        </p:nvSpPr>
        <p:spPr>
          <a:xfrm>
            <a:off x="1588" y="0"/>
            <a:ext cx="12188825" cy="6858000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100000">
                <a:srgbClr val="B8BBC1">
                  <a:alpha val="87000"/>
                  <a:lumMod val="45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cs typeface="+mn-ea"/>
              <a:sym typeface="+mn-lt"/>
            </a:endParaRPr>
          </a:p>
        </p:txBody>
      </p:sp>
      <p:sp>
        <p:nvSpPr>
          <p:cNvPr id="7" name="Snip Single Corner Rectangle 1">
            <a:extLst>
              <a:ext uri="{FF2B5EF4-FFF2-40B4-BE49-F238E27FC236}">
                <a16:creationId xmlns:a16="http://schemas.microsoft.com/office/drawing/2014/main" id="{7CB3152E-AAC8-4530-8360-47F76BF4E72C}"/>
              </a:ext>
            </a:extLst>
          </p:cNvPr>
          <p:cNvSpPr/>
          <p:nvPr/>
        </p:nvSpPr>
        <p:spPr>
          <a:xfrm>
            <a:off x="573341" y="432023"/>
            <a:ext cx="3040716" cy="815033"/>
          </a:xfrm>
          <a:prstGeom prst="snip1Rect">
            <a:avLst>
              <a:gd name="adj" fmla="val 0"/>
            </a:avLst>
          </a:prstGeom>
          <a:gradFill flip="none" rotWithShape="1">
            <a:gsLst>
              <a:gs pos="0">
                <a:schemeClr val="bg1">
                  <a:shade val="30000"/>
                  <a:satMod val="115000"/>
                  <a:tint val="66000"/>
                  <a:satMod val="160000"/>
                </a:schemeClr>
              </a:gs>
              <a:gs pos="50000">
                <a:schemeClr val="bg1">
                  <a:shade val="30000"/>
                  <a:satMod val="115000"/>
                  <a:tint val="44500"/>
                  <a:satMod val="160000"/>
                </a:schemeClr>
              </a:gs>
              <a:gs pos="100000">
                <a:schemeClr val="bg1">
                  <a:shade val="30000"/>
                  <a:satMod val="115000"/>
                  <a:tint val="23500"/>
                  <a:satMod val="16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solidFill>
                  <a:schemeClr val="tx1"/>
                </a:solidFill>
                <a:cs typeface="+mn-ea"/>
                <a:sym typeface="+mn-lt"/>
              </a:rPr>
              <a:t>超声波避障代码</a:t>
            </a:r>
            <a:r>
              <a:rPr lang="en-US" altLang="zh-CN" sz="2800" dirty="0">
                <a:solidFill>
                  <a:schemeClr val="tx1"/>
                </a:solidFill>
                <a:cs typeface="+mn-ea"/>
                <a:sym typeface="+mn-lt"/>
              </a:rPr>
              <a:t>2</a:t>
            </a:r>
            <a:endParaRPr lang="en-US" sz="2800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0D4445E-FC31-4346-AC29-F8329D1F30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468" y="1915308"/>
            <a:ext cx="11707064" cy="4274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796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299</TotalTime>
  <Words>226</Words>
  <Application>Microsoft Office PowerPoint</Application>
  <PresentationFormat>宽屏</PresentationFormat>
  <Paragraphs>69</Paragraphs>
  <Slides>27</Slides>
  <Notes>2</Notes>
  <HiddenSlides>0</HiddenSlides>
  <MMClips>1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33" baseType="lpstr">
      <vt:lpstr>Helvetica Neue</vt:lpstr>
      <vt:lpstr>var(--monospace)</vt:lpstr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曹 琛</dc:creator>
  <cp:lastModifiedBy>Young Jiang</cp:lastModifiedBy>
  <cp:revision>226</cp:revision>
  <dcterms:created xsi:type="dcterms:W3CDTF">2018-11-29T05:09:41Z</dcterms:created>
  <dcterms:modified xsi:type="dcterms:W3CDTF">2018-11-30T01:38:59Z</dcterms:modified>
</cp:coreProperties>
</file>